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charts/chart8.xml" ContentType="application/vnd.openxmlformats-officedocument.drawingml.char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80" r:id="rId1"/>
  </p:sldMasterIdLst>
  <p:notesMasterIdLst>
    <p:notesMasterId r:id="rId30"/>
  </p:notesMasterIdLst>
  <p:handoutMasterIdLst>
    <p:handoutMasterId r:id="rId31"/>
  </p:handoutMasterIdLst>
  <p:sldIdLst>
    <p:sldId id="256" r:id="rId2"/>
    <p:sldId id="258" r:id="rId3"/>
    <p:sldId id="260" r:id="rId4"/>
    <p:sldId id="262" r:id="rId5"/>
    <p:sldId id="259" r:id="rId6"/>
    <p:sldId id="261" r:id="rId7"/>
    <p:sldId id="263" r:id="rId8"/>
    <p:sldId id="264" r:id="rId9"/>
    <p:sldId id="276" r:id="rId10"/>
    <p:sldId id="266" r:id="rId11"/>
    <p:sldId id="279" r:id="rId12"/>
    <p:sldId id="281" r:id="rId13"/>
    <p:sldId id="295" r:id="rId14"/>
    <p:sldId id="285" r:id="rId15"/>
    <p:sldId id="287" r:id="rId16"/>
    <p:sldId id="288" r:id="rId17"/>
    <p:sldId id="292" r:id="rId18"/>
    <p:sldId id="272" r:id="rId19"/>
    <p:sldId id="296" r:id="rId20"/>
    <p:sldId id="297" r:id="rId21"/>
    <p:sldId id="298" r:id="rId22"/>
    <p:sldId id="299" r:id="rId23"/>
    <p:sldId id="300" r:id="rId24"/>
    <p:sldId id="301" r:id="rId25"/>
    <p:sldId id="303" r:id="rId26"/>
    <p:sldId id="304" r:id="rId27"/>
    <p:sldId id="302" r:id="rId28"/>
    <p:sldId id="273" r:id="rId29"/>
  </p:sldIdLst>
  <p:sldSz cx="9144000" cy="6858000" type="screen4x3"/>
  <p:notesSz cx="6881813" cy="10015538"/>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20" autoAdjust="0"/>
    <p:restoredTop sz="84736" autoAdjust="0"/>
  </p:normalViewPr>
  <p:slideViewPr>
    <p:cSldViewPr>
      <p:cViewPr varScale="1">
        <p:scale>
          <a:sx n="88" d="100"/>
          <a:sy n="88" d="100"/>
        </p:scale>
        <p:origin x="-126" y="-162"/>
      </p:cViewPr>
      <p:guideLst>
        <p:guide orient="horz" pos="2160"/>
        <p:guide pos="2880"/>
      </p:guideLst>
    </p:cSldViewPr>
  </p:slideViewPr>
  <p:outlineViewPr>
    <p:cViewPr>
      <p:scale>
        <a:sx n="33" d="100"/>
        <a:sy n="33" d="100"/>
      </p:scale>
      <p:origin x="48" y="135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hr-HR"/>
  <c:chart>
    <c:plotArea>
      <c:layout/>
      <c:barChart>
        <c:barDir val="col"/>
        <c:grouping val="clustered"/>
        <c:ser>
          <c:idx val="0"/>
          <c:order val="0"/>
          <c:tx>
            <c:strRef>
              <c:f>Sheet1!$A$12</c:f>
              <c:strCache>
                <c:ptCount val="1"/>
                <c:pt idx="0">
                  <c:v>15</c:v>
                </c:pt>
              </c:strCache>
            </c:strRef>
          </c:tx>
          <c:cat>
            <c:strRef>
              <c:f>Sheet1!$A$10</c:f>
              <c:strCache>
                <c:ptCount val="1"/>
                <c:pt idx="0">
                  <c:v>How many viziers would sit in Travnik?</c:v>
                </c:pt>
              </c:strCache>
            </c:strRef>
          </c:cat>
          <c:val>
            <c:numRef>
              <c:f>Sheet1!$B$12</c:f>
              <c:numCache>
                <c:formatCode>0.00</c:formatCode>
                <c:ptCount val="1"/>
                <c:pt idx="0">
                  <c:v>49.5</c:v>
                </c:pt>
              </c:numCache>
            </c:numRef>
          </c:val>
        </c:ser>
        <c:ser>
          <c:idx val="1"/>
          <c:order val="1"/>
          <c:tx>
            <c:strRef>
              <c:f>Sheet1!$A$13</c:f>
              <c:strCache>
                <c:ptCount val="1"/>
                <c:pt idx="0">
                  <c:v>77</c:v>
                </c:pt>
              </c:strCache>
            </c:strRef>
          </c:tx>
          <c:cat>
            <c:strRef>
              <c:f>Sheet1!$A$10</c:f>
              <c:strCache>
                <c:ptCount val="1"/>
                <c:pt idx="0">
                  <c:v>How many viziers would sit in Travnik?</c:v>
                </c:pt>
              </c:strCache>
            </c:strRef>
          </c:cat>
          <c:val>
            <c:numRef>
              <c:f>Sheet1!$B$13</c:f>
              <c:numCache>
                <c:formatCode>0.00</c:formatCode>
                <c:ptCount val="1"/>
                <c:pt idx="0">
                  <c:v>48.4</c:v>
                </c:pt>
              </c:numCache>
            </c:numRef>
          </c:val>
        </c:ser>
        <c:ser>
          <c:idx val="2"/>
          <c:order val="2"/>
          <c:tx>
            <c:strRef>
              <c:f>Sheet1!$A$14</c:f>
              <c:strCache>
                <c:ptCount val="1"/>
                <c:pt idx="0">
                  <c:v>215</c:v>
                </c:pt>
              </c:strCache>
            </c:strRef>
          </c:tx>
          <c:cat>
            <c:strRef>
              <c:f>Sheet1!$A$10</c:f>
              <c:strCache>
                <c:ptCount val="1"/>
                <c:pt idx="0">
                  <c:v>How many viziers would sit in Travnik?</c:v>
                </c:pt>
              </c:strCache>
            </c:strRef>
          </c:cat>
          <c:val>
            <c:numRef>
              <c:f>Sheet1!$B$14</c:f>
              <c:numCache>
                <c:formatCode>0.00</c:formatCode>
                <c:ptCount val="1"/>
                <c:pt idx="0">
                  <c:v>2.2000000000000002</c:v>
                </c:pt>
              </c:numCache>
            </c:numRef>
          </c:val>
        </c:ser>
        <c:axId val="134865664"/>
        <c:axId val="135364992"/>
      </c:barChart>
      <c:catAx>
        <c:axId val="134865664"/>
        <c:scaling>
          <c:orientation val="minMax"/>
        </c:scaling>
        <c:axPos val="b"/>
        <c:numFmt formatCode="0.00" sourceLinked="1"/>
        <c:tickLblPos val="nextTo"/>
        <c:crossAx val="135364992"/>
        <c:crosses val="autoZero"/>
        <c:auto val="1"/>
        <c:lblAlgn val="ctr"/>
        <c:lblOffset val="100"/>
      </c:catAx>
      <c:valAx>
        <c:axId val="135364992"/>
        <c:scaling>
          <c:orientation val="minMax"/>
          <c:max val="100"/>
        </c:scaling>
        <c:axPos val="l"/>
        <c:majorGridlines/>
        <c:numFmt formatCode="General" sourceLinked="0"/>
        <c:tickLblPos val="nextTo"/>
        <c:crossAx val="134865664"/>
        <c:crosses val="autoZero"/>
        <c:crossBetween val="between"/>
        <c:majorUnit val="10"/>
      </c:valAx>
    </c:plotArea>
    <c:legend>
      <c:legendPos val="r"/>
      <c:layout/>
    </c:legend>
    <c:plotVisOnly val="1"/>
  </c:chart>
  <c:spPr>
    <a:solidFill>
      <a:schemeClr val="bg2">
        <a:lumMod val="75000"/>
      </a:schemeClr>
    </a:solidFill>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hr-HR"/>
  <c:chart>
    <c:plotArea>
      <c:layout/>
      <c:barChart>
        <c:barDir val="col"/>
        <c:grouping val="clustered"/>
        <c:ser>
          <c:idx val="0"/>
          <c:order val="0"/>
          <c:tx>
            <c:strRef>
              <c:f>Sheet1!$A$12</c:f>
              <c:strCache>
                <c:ptCount val="1"/>
                <c:pt idx="0">
                  <c:v>15</c:v>
                </c:pt>
              </c:strCache>
            </c:strRef>
          </c:tx>
          <c:cat>
            <c:strRef>
              <c:f>Sheet1!$A$10</c:f>
              <c:strCache>
                <c:ptCount val="1"/>
                <c:pt idx="0">
                  <c:v>How many viziers would sit in Travnik?</c:v>
                </c:pt>
              </c:strCache>
            </c:strRef>
          </c:cat>
          <c:val>
            <c:numRef>
              <c:f>Sheet1!$D$12</c:f>
              <c:numCache>
                <c:formatCode>General</c:formatCode>
                <c:ptCount val="1"/>
                <c:pt idx="0">
                  <c:v>5.6</c:v>
                </c:pt>
              </c:numCache>
            </c:numRef>
          </c:val>
        </c:ser>
        <c:ser>
          <c:idx val="1"/>
          <c:order val="1"/>
          <c:tx>
            <c:strRef>
              <c:f>Sheet1!$A$13</c:f>
              <c:strCache>
                <c:ptCount val="1"/>
                <c:pt idx="0">
                  <c:v>77</c:v>
                </c:pt>
              </c:strCache>
            </c:strRef>
          </c:tx>
          <c:cat>
            <c:strRef>
              <c:f>Sheet1!$A$10</c:f>
              <c:strCache>
                <c:ptCount val="1"/>
                <c:pt idx="0">
                  <c:v>How many viziers would sit in Travnik?</c:v>
                </c:pt>
              </c:strCache>
            </c:strRef>
          </c:cat>
          <c:val>
            <c:numRef>
              <c:f>Sheet1!$D$13</c:f>
              <c:numCache>
                <c:formatCode>General</c:formatCode>
                <c:ptCount val="1"/>
                <c:pt idx="0">
                  <c:v>94.4</c:v>
                </c:pt>
              </c:numCache>
            </c:numRef>
          </c:val>
        </c:ser>
        <c:ser>
          <c:idx val="2"/>
          <c:order val="2"/>
          <c:tx>
            <c:strRef>
              <c:f>Sheet1!$A$14</c:f>
              <c:strCache>
                <c:ptCount val="1"/>
                <c:pt idx="0">
                  <c:v>215</c:v>
                </c:pt>
              </c:strCache>
            </c:strRef>
          </c:tx>
          <c:cat>
            <c:strRef>
              <c:f>Sheet1!$A$10</c:f>
              <c:strCache>
                <c:ptCount val="1"/>
                <c:pt idx="0">
                  <c:v>How many viziers would sit in Travnik?</c:v>
                </c:pt>
              </c:strCache>
            </c:strRef>
          </c:cat>
          <c:val>
            <c:numRef>
              <c:f>Sheet1!$D$14</c:f>
              <c:numCache>
                <c:formatCode>General</c:formatCode>
                <c:ptCount val="1"/>
                <c:pt idx="0">
                  <c:v>0</c:v>
                </c:pt>
              </c:numCache>
            </c:numRef>
          </c:val>
        </c:ser>
        <c:axId val="155578752"/>
        <c:axId val="155580672"/>
      </c:barChart>
      <c:catAx>
        <c:axId val="155578752"/>
        <c:scaling>
          <c:orientation val="minMax"/>
        </c:scaling>
        <c:axPos val="b"/>
        <c:numFmt formatCode="0.00" sourceLinked="1"/>
        <c:tickLblPos val="nextTo"/>
        <c:crossAx val="155580672"/>
        <c:crosses val="autoZero"/>
        <c:auto val="1"/>
        <c:lblAlgn val="ctr"/>
        <c:lblOffset val="100"/>
      </c:catAx>
      <c:valAx>
        <c:axId val="155580672"/>
        <c:scaling>
          <c:orientation val="minMax"/>
          <c:max val="100"/>
        </c:scaling>
        <c:axPos val="l"/>
        <c:majorGridlines/>
        <c:numFmt formatCode="General" sourceLinked="0"/>
        <c:tickLblPos val="nextTo"/>
        <c:crossAx val="155578752"/>
        <c:crosses val="autoZero"/>
        <c:crossBetween val="between"/>
        <c:majorUnit val="10"/>
      </c:valAx>
    </c:plotArea>
    <c:legend>
      <c:legendPos val="r"/>
      <c:layout/>
    </c:legend>
    <c:plotVisOnly val="1"/>
  </c:chart>
  <c:spPr>
    <a:solidFill>
      <a:schemeClr val="bg2">
        <a:lumMod val="75000"/>
      </a:schemeClr>
    </a:solidFill>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hr-HR"/>
  <c:chart>
    <c:plotArea>
      <c:layout/>
      <c:barChart>
        <c:barDir val="col"/>
        <c:grouping val="clustered"/>
        <c:ser>
          <c:idx val="0"/>
          <c:order val="0"/>
          <c:tx>
            <c:strRef>
              <c:f>Sheet1!$A$17</c:f>
              <c:strCache>
                <c:ptCount val="1"/>
                <c:pt idx="0">
                  <c:v>1950</c:v>
                </c:pt>
              </c:strCache>
            </c:strRef>
          </c:tx>
          <c:cat>
            <c:strRef>
              <c:f>Sheet1!$A$16</c:f>
              <c:strCache>
                <c:ptCount val="1"/>
                <c:pt idx="0">
                  <c:v>In which year was the residence demolished?</c:v>
                </c:pt>
              </c:strCache>
            </c:strRef>
          </c:cat>
          <c:val>
            <c:numRef>
              <c:f>Sheet1!$B$17</c:f>
              <c:numCache>
                <c:formatCode>0.00</c:formatCode>
                <c:ptCount val="1"/>
                <c:pt idx="0">
                  <c:v>56.8</c:v>
                </c:pt>
              </c:numCache>
            </c:numRef>
          </c:val>
        </c:ser>
        <c:ser>
          <c:idx val="1"/>
          <c:order val="1"/>
          <c:tx>
            <c:strRef>
              <c:f>Sheet1!$A$18</c:f>
              <c:strCache>
                <c:ptCount val="1"/>
                <c:pt idx="0">
                  <c:v>1975</c:v>
                </c:pt>
              </c:strCache>
            </c:strRef>
          </c:tx>
          <c:cat>
            <c:strRef>
              <c:f>Sheet1!$A$16</c:f>
              <c:strCache>
                <c:ptCount val="1"/>
                <c:pt idx="0">
                  <c:v>In which year was the residence demolished?</c:v>
                </c:pt>
              </c:strCache>
            </c:strRef>
          </c:cat>
          <c:val>
            <c:numRef>
              <c:f>Sheet1!$B$18</c:f>
              <c:numCache>
                <c:formatCode>0.00</c:formatCode>
                <c:ptCount val="1"/>
                <c:pt idx="0">
                  <c:v>13.6</c:v>
                </c:pt>
              </c:numCache>
            </c:numRef>
          </c:val>
        </c:ser>
        <c:ser>
          <c:idx val="2"/>
          <c:order val="2"/>
          <c:tx>
            <c:strRef>
              <c:f>Sheet1!$A$19</c:f>
              <c:strCache>
                <c:ptCount val="1"/>
                <c:pt idx="0">
                  <c:v>1900</c:v>
                </c:pt>
              </c:strCache>
            </c:strRef>
          </c:tx>
          <c:cat>
            <c:strRef>
              <c:f>Sheet1!$A$16</c:f>
              <c:strCache>
                <c:ptCount val="1"/>
                <c:pt idx="0">
                  <c:v>In which year was the residence demolished?</c:v>
                </c:pt>
              </c:strCache>
            </c:strRef>
          </c:cat>
          <c:val>
            <c:numRef>
              <c:f>Sheet1!$B$19</c:f>
              <c:numCache>
                <c:formatCode>0.00</c:formatCode>
                <c:ptCount val="1"/>
                <c:pt idx="0">
                  <c:v>29.5</c:v>
                </c:pt>
              </c:numCache>
            </c:numRef>
          </c:val>
        </c:ser>
        <c:axId val="152356352"/>
        <c:axId val="152390656"/>
      </c:barChart>
      <c:catAx>
        <c:axId val="152356352"/>
        <c:scaling>
          <c:orientation val="minMax"/>
        </c:scaling>
        <c:axPos val="b"/>
        <c:numFmt formatCode="0.00" sourceLinked="1"/>
        <c:tickLblPos val="nextTo"/>
        <c:crossAx val="152390656"/>
        <c:crosses val="autoZero"/>
        <c:auto val="1"/>
        <c:lblAlgn val="ctr"/>
        <c:lblOffset val="100"/>
      </c:catAx>
      <c:valAx>
        <c:axId val="152390656"/>
        <c:scaling>
          <c:orientation val="minMax"/>
          <c:max val="100"/>
        </c:scaling>
        <c:axPos val="l"/>
        <c:majorGridlines/>
        <c:numFmt formatCode="General" sourceLinked="0"/>
        <c:tickLblPos val="nextTo"/>
        <c:crossAx val="152356352"/>
        <c:crosses val="autoZero"/>
        <c:crossBetween val="between"/>
        <c:majorUnit val="10"/>
      </c:valAx>
    </c:plotArea>
    <c:legend>
      <c:legendPos val="r"/>
      <c:layout/>
    </c:legend>
    <c:plotVisOnly val="1"/>
  </c:chart>
  <c:spPr>
    <a:solidFill>
      <a:schemeClr val="bg2">
        <a:lumMod val="75000"/>
      </a:schemeClr>
    </a:solidFill>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hr-HR"/>
  <c:chart>
    <c:plotArea>
      <c:layout/>
      <c:barChart>
        <c:barDir val="col"/>
        <c:grouping val="clustered"/>
        <c:ser>
          <c:idx val="0"/>
          <c:order val="0"/>
          <c:tx>
            <c:strRef>
              <c:f>Sheet1!$A$17</c:f>
              <c:strCache>
                <c:ptCount val="1"/>
                <c:pt idx="0">
                  <c:v>1950</c:v>
                </c:pt>
              </c:strCache>
            </c:strRef>
          </c:tx>
          <c:cat>
            <c:strRef>
              <c:f>Sheet1!$A$16</c:f>
              <c:strCache>
                <c:ptCount val="1"/>
                <c:pt idx="0">
                  <c:v>In which year was the residence demolished?</c:v>
                </c:pt>
              </c:strCache>
            </c:strRef>
          </c:cat>
          <c:val>
            <c:numRef>
              <c:f>Sheet1!$D$17</c:f>
              <c:numCache>
                <c:formatCode>General</c:formatCode>
                <c:ptCount val="1"/>
                <c:pt idx="0">
                  <c:v>94.4</c:v>
                </c:pt>
              </c:numCache>
            </c:numRef>
          </c:val>
        </c:ser>
        <c:ser>
          <c:idx val="1"/>
          <c:order val="1"/>
          <c:tx>
            <c:strRef>
              <c:f>Sheet1!$A$18</c:f>
              <c:strCache>
                <c:ptCount val="1"/>
                <c:pt idx="0">
                  <c:v>1975</c:v>
                </c:pt>
              </c:strCache>
            </c:strRef>
          </c:tx>
          <c:cat>
            <c:strRef>
              <c:f>Sheet1!$A$16</c:f>
              <c:strCache>
                <c:ptCount val="1"/>
                <c:pt idx="0">
                  <c:v>In which year was the residence demolished?</c:v>
                </c:pt>
              </c:strCache>
            </c:strRef>
          </c:cat>
          <c:val>
            <c:numRef>
              <c:f>Sheet1!$D$18</c:f>
              <c:numCache>
                <c:formatCode>General</c:formatCode>
                <c:ptCount val="1"/>
                <c:pt idx="0">
                  <c:v>5.6</c:v>
                </c:pt>
              </c:numCache>
            </c:numRef>
          </c:val>
        </c:ser>
        <c:ser>
          <c:idx val="2"/>
          <c:order val="2"/>
          <c:tx>
            <c:strRef>
              <c:f>Sheet1!$A$19</c:f>
              <c:strCache>
                <c:ptCount val="1"/>
                <c:pt idx="0">
                  <c:v>1900</c:v>
                </c:pt>
              </c:strCache>
            </c:strRef>
          </c:tx>
          <c:cat>
            <c:strRef>
              <c:f>Sheet1!$A$16</c:f>
              <c:strCache>
                <c:ptCount val="1"/>
                <c:pt idx="0">
                  <c:v>In which year was the residence demolished?</c:v>
                </c:pt>
              </c:strCache>
            </c:strRef>
          </c:cat>
          <c:val>
            <c:numRef>
              <c:f>Sheet1!$D$19</c:f>
              <c:numCache>
                <c:formatCode>General</c:formatCode>
                <c:ptCount val="1"/>
                <c:pt idx="0">
                  <c:v>0</c:v>
                </c:pt>
              </c:numCache>
            </c:numRef>
          </c:val>
        </c:ser>
        <c:axId val="152093440"/>
        <c:axId val="152094976"/>
      </c:barChart>
      <c:catAx>
        <c:axId val="152093440"/>
        <c:scaling>
          <c:orientation val="minMax"/>
        </c:scaling>
        <c:axPos val="b"/>
        <c:numFmt formatCode="0.00" sourceLinked="1"/>
        <c:tickLblPos val="nextTo"/>
        <c:crossAx val="152094976"/>
        <c:crosses val="autoZero"/>
        <c:auto val="1"/>
        <c:lblAlgn val="ctr"/>
        <c:lblOffset val="100"/>
      </c:catAx>
      <c:valAx>
        <c:axId val="152094976"/>
        <c:scaling>
          <c:orientation val="minMax"/>
          <c:max val="100"/>
        </c:scaling>
        <c:axPos val="l"/>
        <c:majorGridlines/>
        <c:numFmt formatCode="General" sourceLinked="0"/>
        <c:tickLblPos val="nextTo"/>
        <c:crossAx val="152093440"/>
        <c:crosses val="autoZero"/>
        <c:crossBetween val="between"/>
        <c:majorUnit val="10"/>
      </c:valAx>
    </c:plotArea>
    <c:legend>
      <c:legendPos val="r"/>
      <c:layout/>
    </c:legend>
    <c:plotVisOnly val="1"/>
  </c:chart>
  <c:spPr>
    <a:solidFill>
      <a:schemeClr val="bg2">
        <a:lumMod val="75000"/>
      </a:schemeClr>
    </a:solidFill>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hr-HR"/>
  <c:chart>
    <c:plotArea>
      <c:layout/>
      <c:barChart>
        <c:barDir val="col"/>
        <c:grouping val="clustered"/>
        <c:ser>
          <c:idx val="0"/>
          <c:order val="0"/>
          <c:tx>
            <c:strRef>
              <c:f>Sheet1!$A$22</c:f>
              <c:strCache>
                <c:ptCount val="1"/>
                <c:pt idx="0">
                  <c:v>1751</c:v>
                </c:pt>
              </c:strCache>
            </c:strRef>
          </c:tx>
          <c:cat>
            <c:strRef>
              <c:f>Sheet1!$A$21</c:f>
              <c:strCache>
                <c:ptCount val="1"/>
                <c:pt idx="0">
                  <c:v>In which year did Travnik became the capital of Bosnian pashalik?</c:v>
                </c:pt>
              </c:strCache>
            </c:strRef>
          </c:cat>
          <c:val>
            <c:numRef>
              <c:f>Sheet1!$B$22</c:f>
              <c:numCache>
                <c:formatCode>0.00</c:formatCode>
                <c:ptCount val="1"/>
                <c:pt idx="0">
                  <c:v>22.6</c:v>
                </c:pt>
              </c:numCache>
            </c:numRef>
          </c:val>
        </c:ser>
        <c:ser>
          <c:idx val="1"/>
          <c:order val="1"/>
          <c:tx>
            <c:strRef>
              <c:f>Sheet1!$A$23</c:f>
              <c:strCache>
                <c:ptCount val="1"/>
                <c:pt idx="0">
                  <c:v>1699</c:v>
                </c:pt>
              </c:strCache>
            </c:strRef>
          </c:tx>
          <c:cat>
            <c:strRef>
              <c:f>Sheet1!$A$21</c:f>
              <c:strCache>
                <c:ptCount val="1"/>
                <c:pt idx="0">
                  <c:v>In which year did Travnik became the capital of Bosnian pashalik?</c:v>
                </c:pt>
              </c:strCache>
            </c:strRef>
          </c:cat>
          <c:val>
            <c:numRef>
              <c:f>Sheet1!$B$23</c:f>
              <c:numCache>
                <c:formatCode>0.00</c:formatCode>
                <c:ptCount val="1"/>
                <c:pt idx="0">
                  <c:v>35.700000000000003</c:v>
                </c:pt>
              </c:numCache>
            </c:numRef>
          </c:val>
        </c:ser>
        <c:ser>
          <c:idx val="2"/>
          <c:order val="2"/>
          <c:tx>
            <c:strRef>
              <c:f>Sheet1!$A$24</c:f>
              <c:strCache>
                <c:ptCount val="1"/>
                <c:pt idx="0">
                  <c:v>1521</c:v>
                </c:pt>
              </c:strCache>
            </c:strRef>
          </c:tx>
          <c:cat>
            <c:strRef>
              <c:f>Sheet1!$A$21</c:f>
              <c:strCache>
                <c:ptCount val="1"/>
                <c:pt idx="0">
                  <c:v>In which year did Travnik became the capital of Bosnian pashalik?</c:v>
                </c:pt>
              </c:strCache>
            </c:strRef>
          </c:cat>
          <c:val>
            <c:numRef>
              <c:f>Sheet1!$B$24</c:f>
              <c:numCache>
                <c:formatCode>0.00</c:formatCode>
                <c:ptCount val="1"/>
                <c:pt idx="0">
                  <c:v>27.4</c:v>
                </c:pt>
              </c:numCache>
            </c:numRef>
          </c:val>
        </c:ser>
        <c:ser>
          <c:idx val="3"/>
          <c:order val="3"/>
          <c:tx>
            <c:strRef>
              <c:f>Sheet1!$A$25</c:f>
              <c:strCache>
                <c:ptCount val="1"/>
                <c:pt idx="0">
                  <c:v>1878</c:v>
                </c:pt>
              </c:strCache>
            </c:strRef>
          </c:tx>
          <c:cat>
            <c:strRef>
              <c:f>Sheet1!$A$21</c:f>
              <c:strCache>
                <c:ptCount val="1"/>
                <c:pt idx="0">
                  <c:v>In which year did Travnik became the capital of Bosnian pashalik?</c:v>
                </c:pt>
              </c:strCache>
            </c:strRef>
          </c:cat>
          <c:val>
            <c:numRef>
              <c:f>Sheet1!$B$25</c:f>
              <c:numCache>
                <c:formatCode>0.00</c:formatCode>
                <c:ptCount val="1"/>
                <c:pt idx="0">
                  <c:v>14.3</c:v>
                </c:pt>
              </c:numCache>
            </c:numRef>
          </c:val>
        </c:ser>
        <c:axId val="166336384"/>
        <c:axId val="166473728"/>
      </c:barChart>
      <c:catAx>
        <c:axId val="166336384"/>
        <c:scaling>
          <c:orientation val="minMax"/>
        </c:scaling>
        <c:axPos val="b"/>
        <c:numFmt formatCode="0.00" sourceLinked="1"/>
        <c:tickLblPos val="nextTo"/>
        <c:crossAx val="166473728"/>
        <c:crosses val="autoZero"/>
        <c:auto val="1"/>
        <c:lblAlgn val="ctr"/>
        <c:lblOffset val="100"/>
      </c:catAx>
      <c:valAx>
        <c:axId val="166473728"/>
        <c:scaling>
          <c:orientation val="minMax"/>
          <c:max val="100"/>
        </c:scaling>
        <c:axPos val="l"/>
        <c:majorGridlines/>
        <c:numFmt formatCode="General" sourceLinked="0"/>
        <c:tickLblPos val="nextTo"/>
        <c:crossAx val="166336384"/>
        <c:crosses val="autoZero"/>
        <c:crossBetween val="between"/>
        <c:majorUnit val="10"/>
      </c:valAx>
    </c:plotArea>
    <c:legend>
      <c:legendPos val="r"/>
      <c:layout/>
    </c:legend>
    <c:plotVisOnly val="1"/>
  </c:chart>
  <c:spPr>
    <a:solidFill>
      <a:schemeClr val="bg2">
        <a:lumMod val="75000"/>
      </a:schemeClr>
    </a:solidFill>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hr-HR"/>
  <c:chart>
    <c:plotArea>
      <c:layout/>
      <c:barChart>
        <c:barDir val="col"/>
        <c:grouping val="clustered"/>
        <c:ser>
          <c:idx val="0"/>
          <c:order val="0"/>
          <c:tx>
            <c:strRef>
              <c:f>Sheet1!$A$22</c:f>
              <c:strCache>
                <c:ptCount val="1"/>
                <c:pt idx="0">
                  <c:v>1751</c:v>
                </c:pt>
              </c:strCache>
            </c:strRef>
          </c:tx>
          <c:cat>
            <c:strRef>
              <c:f>Sheet1!$A$21</c:f>
              <c:strCache>
                <c:ptCount val="1"/>
                <c:pt idx="0">
                  <c:v>In which year did Travnik became the capital of Bosnian pashalik?</c:v>
                </c:pt>
              </c:strCache>
            </c:strRef>
          </c:cat>
          <c:val>
            <c:numRef>
              <c:f>Sheet1!$D$22</c:f>
              <c:numCache>
                <c:formatCode>General</c:formatCode>
                <c:ptCount val="1"/>
                <c:pt idx="0">
                  <c:v>11.1</c:v>
                </c:pt>
              </c:numCache>
            </c:numRef>
          </c:val>
        </c:ser>
        <c:ser>
          <c:idx val="1"/>
          <c:order val="1"/>
          <c:tx>
            <c:strRef>
              <c:f>Sheet1!$A$23</c:f>
              <c:strCache>
                <c:ptCount val="1"/>
                <c:pt idx="0">
                  <c:v>1699</c:v>
                </c:pt>
              </c:strCache>
            </c:strRef>
          </c:tx>
          <c:cat>
            <c:strRef>
              <c:f>Sheet1!$A$21</c:f>
              <c:strCache>
                <c:ptCount val="1"/>
                <c:pt idx="0">
                  <c:v>In which year did Travnik became the capital of Bosnian pashalik?</c:v>
                </c:pt>
              </c:strCache>
            </c:strRef>
          </c:cat>
          <c:val>
            <c:numRef>
              <c:f>Sheet1!$D$23</c:f>
              <c:numCache>
                <c:formatCode>General</c:formatCode>
                <c:ptCount val="1"/>
                <c:pt idx="0">
                  <c:v>83.3</c:v>
                </c:pt>
              </c:numCache>
            </c:numRef>
          </c:val>
        </c:ser>
        <c:ser>
          <c:idx val="2"/>
          <c:order val="2"/>
          <c:tx>
            <c:strRef>
              <c:f>Sheet1!$A$24</c:f>
              <c:strCache>
                <c:ptCount val="1"/>
                <c:pt idx="0">
                  <c:v>1521</c:v>
                </c:pt>
              </c:strCache>
            </c:strRef>
          </c:tx>
          <c:cat>
            <c:strRef>
              <c:f>Sheet1!$A$21</c:f>
              <c:strCache>
                <c:ptCount val="1"/>
                <c:pt idx="0">
                  <c:v>In which year did Travnik became the capital of Bosnian pashalik?</c:v>
                </c:pt>
              </c:strCache>
            </c:strRef>
          </c:cat>
          <c:val>
            <c:numRef>
              <c:f>Sheet1!$D$24</c:f>
              <c:numCache>
                <c:formatCode>General</c:formatCode>
                <c:ptCount val="1"/>
                <c:pt idx="0">
                  <c:v>5.6</c:v>
                </c:pt>
              </c:numCache>
            </c:numRef>
          </c:val>
        </c:ser>
        <c:ser>
          <c:idx val="3"/>
          <c:order val="3"/>
          <c:tx>
            <c:strRef>
              <c:f>Sheet1!$A$25</c:f>
              <c:strCache>
                <c:ptCount val="1"/>
                <c:pt idx="0">
                  <c:v>1878</c:v>
                </c:pt>
              </c:strCache>
            </c:strRef>
          </c:tx>
          <c:cat>
            <c:strRef>
              <c:f>Sheet1!$A$21</c:f>
              <c:strCache>
                <c:ptCount val="1"/>
                <c:pt idx="0">
                  <c:v>In which year did Travnik became the capital of Bosnian pashalik?</c:v>
                </c:pt>
              </c:strCache>
            </c:strRef>
          </c:cat>
          <c:val>
            <c:numRef>
              <c:f>Sheet1!$D$25</c:f>
              <c:numCache>
                <c:formatCode>General</c:formatCode>
                <c:ptCount val="1"/>
                <c:pt idx="0">
                  <c:v>0</c:v>
                </c:pt>
              </c:numCache>
            </c:numRef>
          </c:val>
        </c:ser>
        <c:axId val="153740032"/>
        <c:axId val="153741952"/>
      </c:barChart>
      <c:catAx>
        <c:axId val="153740032"/>
        <c:scaling>
          <c:orientation val="minMax"/>
        </c:scaling>
        <c:axPos val="b"/>
        <c:numFmt formatCode="0.00" sourceLinked="1"/>
        <c:tickLblPos val="nextTo"/>
        <c:crossAx val="153741952"/>
        <c:crosses val="autoZero"/>
        <c:auto val="1"/>
        <c:lblAlgn val="ctr"/>
        <c:lblOffset val="100"/>
      </c:catAx>
      <c:valAx>
        <c:axId val="153741952"/>
        <c:scaling>
          <c:orientation val="minMax"/>
          <c:max val="100"/>
        </c:scaling>
        <c:axPos val="l"/>
        <c:majorGridlines/>
        <c:numFmt formatCode="General" sourceLinked="0"/>
        <c:tickLblPos val="nextTo"/>
        <c:crossAx val="153740032"/>
        <c:crosses val="autoZero"/>
        <c:crossBetween val="between"/>
        <c:majorUnit val="10"/>
      </c:valAx>
    </c:plotArea>
    <c:legend>
      <c:legendPos val="r"/>
      <c:layout/>
    </c:legend>
    <c:plotVisOnly val="1"/>
  </c:chart>
  <c:spPr>
    <a:solidFill>
      <a:schemeClr val="bg2">
        <a:lumMod val="75000"/>
      </a:schemeClr>
    </a:solidFill>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hr-HR"/>
  <c:chart>
    <c:plotArea>
      <c:layout/>
      <c:barChart>
        <c:barDir val="col"/>
        <c:grouping val="clustered"/>
        <c:ser>
          <c:idx val="0"/>
          <c:order val="0"/>
          <c:tx>
            <c:strRef>
              <c:f>Sheet1!$A$54</c:f>
              <c:strCache>
                <c:ptCount val="1"/>
                <c:pt idx="0">
                  <c:v>No, this is the first time I hear about it</c:v>
                </c:pt>
              </c:strCache>
            </c:strRef>
          </c:tx>
          <c:cat>
            <c:strRef>
              <c:f>Sheet1!$A$52</c:f>
              <c:strCache>
                <c:ptCount val="1"/>
                <c:pt idx="0">
                  <c:v>Do you know how did the residence look like?</c:v>
                </c:pt>
              </c:strCache>
            </c:strRef>
          </c:cat>
          <c:val>
            <c:numRef>
              <c:f>Sheet1!$B$54</c:f>
              <c:numCache>
                <c:formatCode>0.00</c:formatCode>
                <c:ptCount val="1"/>
                <c:pt idx="0">
                  <c:v>5.4</c:v>
                </c:pt>
              </c:numCache>
            </c:numRef>
          </c:val>
        </c:ser>
        <c:ser>
          <c:idx val="1"/>
          <c:order val="1"/>
          <c:tx>
            <c:strRef>
              <c:f>Sheet1!$A$55</c:f>
              <c:strCache>
                <c:ptCount val="1"/>
                <c:pt idx="0">
                  <c:v>Vaguely, I know it existed but not how it looked like</c:v>
                </c:pt>
              </c:strCache>
            </c:strRef>
          </c:tx>
          <c:cat>
            <c:strRef>
              <c:f>Sheet1!$A$52</c:f>
              <c:strCache>
                <c:ptCount val="1"/>
                <c:pt idx="0">
                  <c:v>Do you know how did the residence look like?</c:v>
                </c:pt>
              </c:strCache>
            </c:strRef>
          </c:cat>
          <c:val>
            <c:numRef>
              <c:f>Sheet1!$B$55</c:f>
              <c:numCache>
                <c:formatCode>0.00</c:formatCode>
                <c:ptCount val="1"/>
                <c:pt idx="0">
                  <c:v>69.599999999999994</c:v>
                </c:pt>
              </c:numCache>
            </c:numRef>
          </c:val>
        </c:ser>
        <c:ser>
          <c:idx val="2"/>
          <c:order val="2"/>
          <c:tx>
            <c:strRef>
              <c:f>Sheet1!$A$56</c:f>
              <c:strCache>
                <c:ptCount val="1"/>
                <c:pt idx="0">
                  <c:v>I am familiar with the history of the residence and appearance</c:v>
                </c:pt>
              </c:strCache>
            </c:strRef>
          </c:tx>
          <c:cat>
            <c:strRef>
              <c:f>Sheet1!$A$52</c:f>
              <c:strCache>
                <c:ptCount val="1"/>
                <c:pt idx="0">
                  <c:v>Do you know how did the residence look like?</c:v>
                </c:pt>
              </c:strCache>
            </c:strRef>
          </c:cat>
          <c:val>
            <c:numRef>
              <c:f>Sheet1!$B$56</c:f>
              <c:numCache>
                <c:formatCode>0.00</c:formatCode>
                <c:ptCount val="1"/>
                <c:pt idx="0">
                  <c:v>25</c:v>
                </c:pt>
              </c:numCache>
            </c:numRef>
          </c:val>
        </c:ser>
        <c:axId val="122086528"/>
        <c:axId val="122088064"/>
      </c:barChart>
      <c:catAx>
        <c:axId val="122086528"/>
        <c:scaling>
          <c:orientation val="minMax"/>
        </c:scaling>
        <c:axPos val="b"/>
        <c:numFmt formatCode="0.00" sourceLinked="1"/>
        <c:tickLblPos val="nextTo"/>
        <c:crossAx val="122088064"/>
        <c:crosses val="autoZero"/>
        <c:auto val="1"/>
        <c:lblAlgn val="ctr"/>
        <c:lblOffset val="100"/>
      </c:catAx>
      <c:valAx>
        <c:axId val="122088064"/>
        <c:scaling>
          <c:orientation val="minMax"/>
          <c:max val="100"/>
        </c:scaling>
        <c:axPos val="l"/>
        <c:majorGridlines/>
        <c:numFmt formatCode="General" sourceLinked="0"/>
        <c:tickLblPos val="nextTo"/>
        <c:crossAx val="122086528"/>
        <c:crosses val="autoZero"/>
        <c:crossBetween val="between"/>
        <c:majorUnit val="10"/>
      </c:valAx>
    </c:plotArea>
    <c:legend>
      <c:legendPos val="r"/>
      <c:layout/>
    </c:legend>
    <c:plotVisOnly val="1"/>
  </c:chart>
  <c:spPr>
    <a:solidFill>
      <a:schemeClr val="bg2">
        <a:lumMod val="75000"/>
      </a:schemeClr>
    </a:solidFill>
  </c:sp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hr-HR"/>
  <c:chart>
    <c:plotArea>
      <c:layout/>
      <c:barChart>
        <c:barDir val="col"/>
        <c:grouping val="clustered"/>
        <c:ser>
          <c:idx val="0"/>
          <c:order val="0"/>
          <c:tx>
            <c:strRef>
              <c:f>Sheet1!$A$54</c:f>
              <c:strCache>
                <c:ptCount val="1"/>
                <c:pt idx="0">
                  <c:v>No, this is the first time I hear about it</c:v>
                </c:pt>
              </c:strCache>
            </c:strRef>
          </c:tx>
          <c:cat>
            <c:strRef>
              <c:f>Sheet1!$A$52</c:f>
              <c:strCache>
                <c:ptCount val="1"/>
                <c:pt idx="0">
                  <c:v>Do you know how did the residence look like?</c:v>
                </c:pt>
              </c:strCache>
            </c:strRef>
          </c:cat>
          <c:val>
            <c:numRef>
              <c:f>Sheet1!$D$54</c:f>
              <c:numCache>
                <c:formatCode>General</c:formatCode>
                <c:ptCount val="1"/>
                <c:pt idx="0">
                  <c:v>0</c:v>
                </c:pt>
              </c:numCache>
            </c:numRef>
          </c:val>
        </c:ser>
        <c:ser>
          <c:idx val="1"/>
          <c:order val="1"/>
          <c:tx>
            <c:strRef>
              <c:f>Sheet1!$A$55</c:f>
              <c:strCache>
                <c:ptCount val="1"/>
                <c:pt idx="0">
                  <c:v>Vaguely, I know it existed but not how it looked like</c:v>
                </c:pt>
              </c:strCache>
            </c:strRef>
          </c:tx>
          <c:cat>
            <c:strRef>
              <c:f>Sheet1!$A$52</c:f>
              <c:strCache>
                <c:ptCount val="1"/>
                <c:pt idx="0">
                  <c:v>Do you know how did the residence look like?</c:v>
                </c:pt>
              </c:strCache>
            </c:strRef>
          </c:cat>
          <c:val>
            <c:numRef>
              <c:f>Sheet1!$D$55</c:f>
              <c:numCache>
                <c:formatCode>General</c:formatCode>
                <c:ptCount val="1"/>
                <c:pt idx="0">
                  <c:v>44.4</c:v>
                </c:pt>
              </c:numCache>
            </c:numRef>
          </c:val>
        </c:ser>
        <c:ser>
          <c:idx val="2"/>
          <c:order val="2"/>
          <c:tx>
            <c:strRef>
              <c:f>Sheet1!$A$56</c:f>
              <c:strCache>
                <c:ptCount val="1"/>
                <c:pt idx="0">
                  <c:v>I am familiar with the history of the residence and appearance</c:v>
                </c:pt>
              </c:strCache>
            </c:strRef>
          </c:tx>
          <c:cat>
            <c:strRef>
              <c:f>Sheet1!$A$52</c:f>
              <c:strCache>
                <c:ptCount val="1"/>
                <c:pt idx="0">
                  <c:v>Do you know how did the residence look like?</c:v>
                </c:pt>
              </c:strCache>
            </c:strRef>
          </c:cat>
          <c:val>
            <c:numRef>
              <c:f>Sheet1!$D$56</c:f>
              <c:numCache>
                <c:formatCode>General</c:formatCode>
                <c:ptCount val="1"/>
                <c:pt idx="0">
                  <c:v>61.1</c:v>
                </c:pt>
              </c:numCache>
            </c:numRef>
          </c:val>
        </c:ser>
        <c:axId val="151870080"/>
        <c:axId val="151881984"/>
      </c:barChart>
      <c:catAx>
        <c:axId val="151870080"/>
        <c:scaling>
          <c:orientation val="minMax"/>
        </c:scaling>
        <c:axPos val="b"/>
        <c:numFmt formatCode="0.00" sourceLinked="1"/>
        <c:tickLblPos val="nextTo"/>
        <c:crossAx val="151881984"/>
        <c:crosses val="autoZero"/>
        <c:auto val="1"/>
        <c:lblAlgn val="ctr"/>
        <c:lblOffset val="100"/>
      </c:catAx>
      <c:valAx>
        <c:axId val="151881984"/>
        <c:scaling>
          <c:orientation val="minMax"/>
          <c:max val="100"/>
        </c:scaling>
        <c:axPos val="l"/>
        <c:majorGridlines/>
        <c:numFmt formatCode="General" sourceLinked="0"/>
        <c:tickLblPos val="nextTo"/>
        <c:crossAx val="151870080"/>
        <c:crosses val="autoZero"/>
        <c:crossBetween val="between"/>
        <c:majorUnit val="10"/>
      </c:valAx>
    </c:plotArea>
    <c:legend>
      <c:legendPos val="r"/>
      <c:layout/>
    </c:legend>
    <c:plotVisOnly val="1"/>
  </c:chart>
  <c:spPr>
    <a:solidFill>
      <a:schemeClr val="bg2">
        <a:lumMod val="75000"/>
      </a:schemeClr>
    </a:solidFill>
  </c:sp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500777"/>
          </a:xfrm>
          <a:prstGeom prst="rect">
            <a:avLst/>
          </a:prstGeom>
        </p:spPr>
        <p:txBody>
          <a:bodyPr vert="horz" lIns="96546" tIns="48274" rIns="96546" bIns="48274" rtlCol="0"/>
          <a:lstStyle>
            <a:lvl1pPr algn="l">
              <a:defRPr sz="1300"/>
            </a:lvl1pPr>
          </a:lstStyle>
          <a:p>
            <a:endParaRPr lang="hr-HR"/>
          </a:p>
        </p:txBody>
      </p:sp>
      <p:sp>
        <p:nvSpPr>
          <p:cNvPr id="3" name="Date Placeholder 2"/>
          <p:cNvSpPr>
            <a:spLocks noGrp="1"/>
          </p:cNvSpPr>
          <p:nvPr>
            <p:ph type="dt" sz="quarter" idx="1"/>
          </p:nvPr>
        </p:nvSpPr>
        <p:spPr>
          <a:xfrm>
            <a:off x="3898103" y="1"/>
            <a:ext cx="2982119" cy="500777"/>
          </a:xfrm>
          <a:prstGeom prst="rect">
            <a:avLst/>
          </a:prstGeom>
        </p:spPr>
        <p:txBody>
          <a:bodyPr vert="horz" lIns="96546" tIns="48274" rIns="96546" bIns="48274" rtlCol="0"/>
          <a:lstStyle>
            <a:lvl1pPr algn="r">
              <a:defRPr sz="1300"/>
            </a:lvl1pPr>
          </a:lstStyle>
          <a:p>
            <a:fld id="{E475327E-BF30-4A15-B276-30F924D84D3C}" type="datetimeFigureOut">
              <a:rPr lang="sr-Latn-CS" smtClean="0"/>
              <a:t>19.5.2010</a:t>
            </a:fld>
            <a:endParaRPr lang="hr-HR"/>
          </a:p>
        </p:txBody>
      </p:sp>
      <p:sp>
        <p:nvSpPr>
          <p:cNvPr id="4" name="Footer Placeholder 3"/>
          <p:cNvSpPr>
            <a:spLocks noGrp="1"/>
          </p:cNvSpPr>
          <p:nvPr>
            <p:ph type="ftr" sz="quarter" idx="2"/>
          </p:nvPr>
        </p:nvSpPr>
        <p:spPr>
          <a:xfrm>
            <a:off x="1" y="9513024"/>
            <a:ext cx="2982119" cy="500777"/>
          </a:xfrm>
          <a:prstGeom prst="rect">
            <a:avLst/>
          </a:prstGeom>
        </p:spPr>
        <p:txBody>
          <a:bodyPr vert="horz" lIns="96546" tIns="48274" rIns="96546" bIns="48274" rtlCol="0" anchor="b"/>
          <a:lstStyle>
            <a:lvl1pPr algn="l">
              <a:defRPr sz="1300"/>
            </a:lvl1pPr>
          </a:lstStyle>
          <a:p>
            <a:endParaRPr lang="hr-HR"/>
          </a:p>
        </p:txBody>
      </p:sp>
      <p:sp>
        <p:nvSpPr>
          <p:cNvPr id="5" name="Slide Number Placeholder 4"/>
          <p:cNvSpPr>
            <a:spLocks noGrp="1"/>
          </p:cNvSpPr>
          <p:nvPr>
            <p:ph type="sldNum" sz="quarter" idx="3"/>
          </p:nvPr>
        </p:nvSpPr>
        <p:spPr>
          <a:xfrm>
            <a:off x="3898103" y="9513024"/>
            <a:ext cx="2982119" cy="500777"/>
          </a:xfrm>
          <a:prstGeom prst="rect">
            <a:avLst/>
          </a:prstGeom>
        </p:spPr>
        <p:txBody>
          <a:bodyPr vert="horz" lIns="96546" tIns="48274" rIns="96546" bIns="48274" rtlCol="0" anchor="b"/>
          <a:lstStyle>
            <a:lvl1pPr algn="r">
              <a:defRPr sz="1300"/>
            </a:lvl1pPr>
          </a:lstStyle>
          <a:p>
            <a:fld id="{476D9005-9514-4B94-8F6A-00528B492726}" type="slidenum">
              <a:rPr lang="hr-HR" smtClean="0"/>
              <a:t>‹#›</a:t>
            </a:fld>
            <a:endParaRPr lang="hr-H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500777"/>
          </a:xfrm>
          <a:prstGeom prst="rect">
            <a:avLst/>
          </a:prstGeom>
        </p:spPr>
        <p:txBody>
          <a:bodyPr vert="horz" lIns="96546" tIns="48274" rIns="96546" bIns="48274" rtlCol="0"/>
          <a:lstStyle>
            <a:lvl1pPr algn="l">
              <a:defRPr sz="1300"/>
            </a:lvl1pPr>
          </a:lstStyle>
          <a:p>
            <a:endParaRPr lang="hr-HR"/>
          </a:p>
        </p:txBody>
      </p:sp>
      <p:sp>
        <p:nvSpPr>
          <p:cNvPr id="3" name="Date Placeholder 2"/>
          <p:cNvSpPr>
            <a:spLocks noGrp="1"/>
          </p:cNvSpPr>
          <p:nvPr>
            <p:ph type="dt" idx="1"/>
          </p:nvPr>
        </p:nvSpPr>
        <p:spPr>
          <a:xfrm>
            <a:off x="3898103" y="1"/>
            <a:ext cx="2982119" cy="500777"/>
          </a:xfrm>
          <a:prstGeom prst="rect">
            <a:avLst/>
          </a:prstGeom>
        </p:spPr>
        <p:txBody>
          <a:bodyPr vert="horz" lIns="96546" tIns="48274" rIns="96546" bIns="48274" rtlCol="0"/>
          <a:lstStyle>
            <a:lvl1pPr algn="r">
              <a:defRPr sz="1300"/>
            </a:lvl1pPr>
          </a:lstStyle>
          <a:p>
            <a:fld id="{48965777-3524-4EC9-AA8A-C44E87D6BA58}" type="datetimeFigureOut">
              <a:rPr lang="sr-Latn-CS" smtClean="0"/>
              <a:pPr/>
              <a:t>19.5.2010</a:t>
            </a:fld>
            <a:endParaRPr lang="hr-HR"/>
          </a:p>
        </p:txBody>
      </p:sp>
      <p:sp>
        <p:nvSpPr>
          <p:cNvPr id="4" name="Slide Image Placeholder 3"/>
          <p:cNvSpPr>
            <a:spLocks noGrp="1" noRot="1" noChangeAspect="1"/>
          </p:cNvSpPr>
          <p:nvPr>
            <p:ph type="sldImg" idx="2"/>
          </p:nvPr>
        </p:nvSpPr>
        <p:spPr>
          <a:xfrm>
            <a:off x="938213" y="750888"/>
            <a:ext cx="5006975" cy="3756025"/>
          </a:xfrm>
          <a:prstGeom prst="rect">
            <a:avLst/>
          </a:prstGeom>
          <a:noFill/>
          <a:ln w="12700">
            <a:solidFill>
              <a:prstClr val="black"/>
            </a:solidFill>
          </a:ln>
        </p:spPr>
        <p:txBody>
          <a:bodyPr vert="horz" lIns="96546" tIns="48274" rIns="96546" bIns="48274" rtlCol="0" anchor="ctr"/>
          <a:lstStyle/>
          <a:p>
            <a:endParaRPr lang="hr-HR"/>
          </a:p>
        </p:txBody>
      </p:sp>
      <p:sp>
        <p:nvSpPr>
          <p:cNvPr id="5" name="Notes Placeholder 4"/>
          <p:cNvSpPr>
            <a:spLocks noGrp="1"/>
          </p:cNvSpPr>
          <p:nvPr>
            <p:ph type="body" sz="quarter" idx="3"/>
          </p:nvPr>
        </p:nvSpPr>
        <p:spPr>
          <a:xfrm>
            <a:off x="688182" y="4757381"/>
            <a:ext cx="5505450" cy="4506992"/>
          </a:xfrm>
          <a:prstGeom prst="rect">
            <a:avLst/>
          </a:prstGeom>
        </p:spPr>
        <p:txBody>
          <a:bodyPr vert="horz" lIns="96546" tIns="48274" rIns="96546" bIns="4827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1" y="9513024"/>
            <a:ext cx="2982119" cy="500777"/>
          </a:xfrm>
          <a:prstGeom prst="rect">
            <a:avLst/>
          </a:prstGeom>
        </p:spPr>
        <p:txBody>
          <a:bodyPr vert="horz" lIns="96546" tIns="48274" rIns="96546" bIns="48274" rtlCol="0" anchor="b"/>
          <a:lstStyle>
            <a:lvl1pPr algn="l">
              <a:defRPr sz="1300"/>
            </a:lvl1pPr>
          </a:lstStyle>
          <a:p>
            <a:endParaRPr lang="hr-HR"/>
          </a:p>
        </p:txBody>
      </p:sp>
      <p:sp>
        <p:nvSpPr>
          <p:cNvPr id="7" name="Slide Number Placeholder 6"/>
          <p:cNvSpPr>
            <a:spLocks noGrp="1"/>
          </p:cNvSpPr>
          <p:nvPr>
            <p:ph type="sldNum" sz="quarter" idx="5"/>
          </p:nvPr>
        </p:nvSpPr>
        <p:spPr>
          <a:xfrm>
            <a:off x="3898103" y="9513024"/>
            <a:ext cx="2982119" cy="500777"/>
          </a:xfrm>
          <a:prstGeom prst="rect">
            <a:avLst/>
          </a:prstGeom>
        </p:spPr>
        <p:txBody>
          <a:bodyPr vert="horz" lIns="96546" tIns="48274" rIns="96546" bIns="48274" rtlCol="0" anchor="b"/>
          <a:lstStyle>
            <a:lvl1pPr algn="r">
              <a:defRPr sz="1300"/>
            </a:lvl1pPr>
          </a:lstStyle>
          <a:p>
            <a:fld id="{0E0ABB47-704E-4029-A5E9-68F10B23B964}" type="slidenum">
              <a:rPr lang="hr-HR" smtClean="0"/>
              <a:pPr/>
              <a:t>‹#›</a:t>
            </a:fld>
            <a:endParaRPr lang="hr-H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a:p>
        </p:txBody>
      </p:sp>
      <p:sp>
        <p:nvSpPr>
          <p:cNvPr id="4" name="Slide Number Placeholder 3"/>
          <p:cNvSpPr>
            <a:spLocks noGrp="1"/>
          </p:cNvSpPr>
          <p:nvPr>
            <p:ph type="sldNum" sz="quarter" idx="10"/>
          </p:nvPr>
        </p:nvSpPr>
        <p:spPr/>
        <p:txBody>
          <a:bodyPr/>
          <a:lstStyle/>
          <a:p>
            <a:fld id="{0E0ABB47-704E-4029-A5E9-68F10B23B964}" type="slidenum">
              <a:rPr lang="hr-HR" smtClean="0"/>
              <a:pPr/>
              <a:t>1</a:t>
            </a:fld>
            <a:endParaRPr lang="hr-H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The oldest documentation about the residence dates back to the 1897, in the period of Austro-Hungarian administration, when Dr. Rudolf </a:t>
            </a:r>
            <a:r>
              <a:rPr lang="en-US" sz="1300" dirty="0" err="1" smtClean="0"/>
              <a:t>Meringer</a:t>
            </a:r>
            <a:r>
              <a:rPr lang="en-US" sz="1300" dirty="0" smtClean="0"/>
              <a:t> recorded state of the building, described its layout, and defined its similarities with other examples of the typical Bosnian architecture of the Ottoman period (</a:t>
            </a:r>
            <a:r>
              <a:rPr lang="en-US" sz="1300" dirty="0" err="1" smtClean="0"/>
              <a:t>Meringer</a:t>
            </a:r>
            <a:r>
              <a:rPr lang="en-US" sz="1300" dirty="0" smtClean="0"/>
              <a:t>, 1901). Comparing these architectural drawings with those latest, made in 1947th, we can notice that the old roof was replaced, while the original layout was largely preserved (</a:t>
            </a:r>
            <a:r>
              <a:rPr lang="en-US" sz="1300" dirty="0" err="1" smtClean="0"/>
              <a:t>Kreševljaković</a:t>
            </a:r>
            <a:r>
              <a:rPr lang="en-US" sz="1300" dirty="0" smtClean="0"/>
              <a:t>, 1956, p.16). Some of the rooms got a new purpose; some were reconstructed by removing some indoor walls and windows from facade.</a:t>
            </a:r>
            <a:endParaRPr lang="hr-HR" dirty="0"/>
          </a:p>
        </p:txBody>
      </p:sp>
      <p:sp>
        <p:nvSpPr>
          <p:cNvPr id="4" name="Slide Number Placeholder 3"/>
          <p:cNvSpPr>
            <a:spLocks noGrp="1"/>
          </p:cNvSpPr>
          <p:nvPr>
            <p:ph type="sldNum" sz="quarter" idx="10"/>
          </p:nvPr>
        </p:nvSpPr>
        <p:spPr/>
        <p:txBody>
          <a:bodyPr/>
          <a:lstStyle/>
          <a:p>
            <a:fld id="{0E0ABB47-704E-4029-A5E9-68F10B23B964}" type="slidenum">
              <a:rPr lang="hr-HR" smtClean="0"/>
              <a:pPr/>
              <a:t>10</a:t>
            </a:fld>
            <a:endParaRPr lang="hr-H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a:p>
        </p:txBody>
      </p:sp>
      <p:sp>
        <p:nvSpPr>
          <p:cNvPr id="4" name="Slide Number Placeholder 3"/>
          <p:cNvSpPr>
            <a:spLocks noGrp="1"/>
          </p:cNvSpPr>
          <p:nvPr>
            <p:ph type="sldNum" sz="quarter" idx="10"/>
          </p:nvPr>
        </p:nvSpPr>
        <p:spPr/>
        <p:txBody>
          <a:bodyPr/>
          <a:lstStyle/>
          <a:p>
            <a:fld id="{0E0ABB47-704E-4029-A5E9-68F10B23B964}" type="slidenum">
              <a:rPr lang="hr-HR" smtClean="0"/>
              <a:pPr/>
              <a:t>11</a:t>
            </a:fld>
            <a:endParaRPr lang="hr-H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a:p>
        </p:txBody>
      </p:sp>
      <p:sp>
        <p:nvSpPr>
          <p:cNvPr id="4" name="Slide Number Placeholder 3"/>
          <p:cNvSpPr>
            <a:spLocks noGrp="1"/>
          </p:cNvSpPr>
          <p:nvPr>
            <p:ph type="sldNum" sz="quarter" idx="10"/>
          </p:nvPr>
        </p:nvSpPr>
        <p:spPr/>
        <p:txBody>
          <a:bodyPr/>
          <a:lstStyle/>
          <a:p>
            <a:fld id="{0E0ABB47-704E-4029-A5E9-68F10B23B964}" type="slidenum">
              <a:rPr lang="hr-HR" smtClean="0"/>
              <a:pPr/>
              <a:t>12</a:t>
            </a:fld>
            <a:endParaRPr lang="hr-H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0E0ABB47-704E-4029-A5E9-68F10B23B964}" type="slidenum">
              <a:rPr lang="hr-HR" smtClean="0"/>
              <a:pPr/>
              <a:t>13</a:t>
            </a:fld>
            <a:endParaRPr lang="hr-H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a:p>
        </p:txBody>
      </p:sp>
      <p:sp>
        <p:nvSpPr>
          <p:cNvPr id="4" name="Slide Number Placeholder 3"/>
          <p:cNvSpPr>
            <a:spLocks noGrp="1"/>
          </p:cNvSpPr>
          <p:nvPr>
            <p:ph type="sldNum" sz="quarter" idx="10"/>
          </p:nvPr>
        </p:nvSpPr>
        <p:spPr/>
        <p:txBody>
          <a:bodyPr/>
          <a:lstStyle/>
          <a:p>
            <a:fld id="{0E0ABB47-704E-4029-A5E9-68F10B23B964}" type="slidenum">
              <a:rPr lang="hr-HR" smtClean="0"/>
              <a:pPr/>
              <a:t>14</a:t>
            </a:fld>
            <a:endParaRPr lang="hr-H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a:p>
        </p:txBody>
      </p:sp>
      <p:sp>
        <p:nvSpPr>
          <p:cNvPr id="4" name="Slide Number Placeholder 3"/>
          <p:cNvSpPr>
            <a:spLocks noGrp="1"/>
          </p:cNvSpPr>
          <p:nvPr>
            <p:ph type="sldNum" sz="quarter" idx="10"/>
          </p:nvPr>
        </p:nvSpPr>
        <p:spPr/>
        <p:txBody>
          <a:bodyPr/>
          <a:lstStyle/>
          <a:p>
            <a:fld id="{0E0ABB47-704E-4029-A5E9-68F10B23B964}" type="slidenum">
              <a:rPr lang="hr-HR" smtClean="0"/>
              <a:pPr/>
              <a:t>15</a:t>
            </a:fld>
            <a:endParaRPr lang="hr-H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a:p>
        </p:txBody>
      </p:sp>
      <p:sp>
        <p:nvSpPr>
          <p:cNvPr id="4" name="Slide Number Placeholder 3"/>
          <p:cNvSpPr>
            <a:spLocks noGrp="1"/>
          </p:cNvSpPr>
          <p:nvPr>
            <p:ph type="sldNum" sz="quarter" idx="10"/>
          </p:nvPr>
        </p:nvSpPr>
        <p:spPr/>
        <p:txBody>
          <a:bodyPr/>
          <a:lstStyle/>
          <a:p>
            <a:fld id="{0E0ABB47-704E-4029-A5E9-68F10B23B964}" type="slidenum">
              <a:rPr lang="hr-HR" smtClean="0"/>
              <a:pPr/>
              <a:t>16</a:t>
            </a:fld>
            <a:endParaRPr lang="hr-H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a:p>
        </p:txBody>
      </p:sp>
      <p:sp>
        <p:nvSpPr>
          <p:cNvPr id="4" name="Slide Number Placeholder 3"/>
          <p:cNvSpPr>
            <a:spLocks noGrp="1"/>
          </p:cNvSpPr>
          <p:nvPr>
            <p:ph type="sldNum" sz="quarter" idx="10"/>
          </p:nvPr>
        </p:nvSpPr>
        <p:spPr/>
        <p:txBody>
          <a:bodyPr/>
          <a:lstStyle/>
          <a:p>
            <a:fld id="{0E0ABB47-704E-4029-A5E9-68F10B23B964}" type="slidenum">
              <a:rPr lang="hr-HR" smtClean="0"/>
              <a:pPr/>
              <a:t>17</a:t>
            </a:fld>
            <a:endParaRPr lang="hr-H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a:p>
        </p:txBody>
      </p:sp>
      <p:sp>
        <p:nvSpPr>
          <p:cNvPr id="4" name="Slide Number Placeholder 3"/>
          <p:cNvSpPr>
            <a:spLocks noGrp="1"/>
          </p:cNvSpPr>
          <p:nvPr>
            <p:ph type="sldNum" sz="quarter" idx="10"/>
          </p:nvPr>
        </p:nvSpPr>
        <p:spPr/>
        <p:txBody>
          <a:bodyPr/>
          <a:lstStyle/>
          <a:p>
            <a:fld id="{0E0ABB47-704E-4029-A5E9-68F10B23B964}" type="slidenum">
              <a:rPr lang="hr-HR" smtClean="0"/>
              <a:pPr/>
              <a:t>18</a:t>
            </a:fld>
            <a:endParaRPr lang="hr-H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Stories have been told trough all periods of human culture and different inventions trough the history of humankind gave different means to tell them (</a:t>
            </a:r>
            <a:r>
              <a:rPr lang="en-US" sz="1300" dirty="0" err="1" smtClean="0"/>
              <a:t>Glassner</a:t>
            </a:r>
            <a:r>
              <a:rPr lang="en-US" sz="1300" dirty="0" smtClean="0"/>
              <a:t>, 2004). Stories have always been used to convey information, experiences, ideas and cultural values. Digital storytelling has been used to communicate that information (a story) to the user of the virtual environment, because stories have been an important part of all human culture. </a:t>
            </a:r>
            <a:endParaRPr lang="hr-HR" sz="1300" dirty="0" smtClean="0"/>
          </a:p>
          <a:p>
            <a:r>
              <a:rPr lang="en-US" sz="1300" dirty="0" smtClean="0"/>
              <a:t>In cultural heritage, stories were often told in form of historical narrative. Traditional historical narrative has developed from ancient storytelling (</a:t>
            </a:r>
            <a:r>
              <a:rPr lang="en-US" sz="1300" dirty="0" err="1" smtClean="0"/>
              <a:t>Kós</a:t>
            </a:r>
            <a:r>
              <a:rPr lang="en-US" sz="1300" dirty="0" smtClean="0"/>
              <a:t>, 2004). Nevertheless, old, proved practices and theories are often applied to new media, resulting in new ways of expression.</a:t>
            </a:r>
            <a:endParaRPr lang="hr-HR" sz="1300" dirty="0" smtClean="0"/>
          </a:p>
          <a:p>
            <a:pPr defTabSz="965466">
              <a:defRPr/>
            </a:pPr>
            <a:endParaRPr lang="hr-HR" dirty="0"/>
          </a:p>
        </p:txBody>
      </p:sp>
      <p:sp>
        <p:nvSpPr>
          <p:cNvPr id="4" name="Slide Number Placeholder 3"/>
          <p:cNvSpPr>
            <a:spLocks noGrp="1"/>
          </p:cNvSpPr>
          <p:nvPr>
            <p:ph type="sldNum" sz="quarter" idx="10"/>
          </p:nvPr>
        </p:nvSpPr>
        <p:spPr/>
        <p:txBody>
          <a:bodyPr/>
          <a:lstStyle/>
          <a:p>
            <a:fld id="{0E0ABB47-704E-4029-A5E9-68F10B23B964}" type="slidenum">
              <a:rPr lang="hr-HR" smtClean="0"/>
              <a:pPr/>
              <a:t>19</a:t>
            </a:fld>
            <a:endParaRPr lang="hr-H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err="1" smtClean="0"/>
              <a:t>Travnik</a:t>
            </a:r>
            <a:r>
              <a:rPr lang="en-US" sz="1300" dirty="0" smtClean="0"/>
              <a:t> became the administrative center of the Bosnian </a:t>
            </a:r>
            <a:r>
              <a:rPr lang="en-US" sz="1300" dirty="0" err="1" smtClean="0"/>
              <a:t>pashalik</a:t>
            </a:r>
            <a:r>
              <a:rPr lang="en-US" sz="1300" dirty="0" smtClean="0"/>
              <a:t> in 1699th and remained so until 1850. Although during the period of the 1699th to 1850th the central authority weakens and becomes unable to suppress resistance of the feudal lords all over the Ottoman Empire, </a:t>
            </a:r>
            <a:r>
              <a:rPr lang="en-US" sz="1300" dirty="0" err="1" smtClean="0"/>
              <a:t>Travnik</a:t>
            </a:r>
            <a:r>
              <a:rPr lang="en-US" sz="1300" dirty="0" smtClean="0"/>
              <a:t> was at the peak of its development. During the 143 years, that </a:t>
            </a:r>
            <a:r>
              <a:rPr lang="en-US" sz="1300" dirty="0" err="1" smtClean="0"/>
              <a:t>Travnik</a:t>
            </a:r>
            <a:r>
              <a:rPr lang="en-US" sz="1300" dirty="0" smtClean="0"/>
              <a:t> was capital, over 77 viziers have changed, 11 of which carried out this duty for several times. Among the major facilities built in the city was the Pasha's Palace or Viziers residence or </a:t>
            </a:r>
            <a:r>
              <a:rPr lang="en-US" sz="1300" dirty="0" err="1" smtClean="0"/>
              <a:t>Konak</a:t>
            </a:r>
            <a:r>
              <a:rPr lang="en-US" sz="1300" dirty="0" smtClean="0"/>
              <a:t>, built around 1749.  Typical example of Bosnian house. In May 1950 it was demolished to the ground.</a:t>
            </a:r>
            <a:endParaRPr lang="hr-HR" dirty="0"/>
          </a:p>
        </p:txBody>
      </p:sp>
      <p:sp>
        <p:nvSpPr>
          <p:cNvPr id="4" name="Slide Number Placeholder 3"/>
          <p:cNvSpPr>
            <a:spLocks noGrp="1"/>
          </p:cNvSpPr>
          <p:nvPr>
            <p:ph type="sldNum" sz="quarter" idx="10"/>
          </p:nvPr>
        </p:nvSpPr>
        <p:spPr/>
        <p:txBody>
          <a:bodyPr/>
          <a:lstStyle/>
          <a:p>
            <a:fld id="{0E0ABB47-704E-4029-A5E9-68F10B23B964}" type="slidenum">
              <a:rPr lang="hr-HR" smtClean="0"/>
              <a:pPr/>
              <a:t>2</a:t>
            </a:fld>
            <a:endParaRPr lang="hr-H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Digital storytelling technique has emerged in 1990’s when the first Center for Digital Storytelling (CDS) was established as the main organization associated with new media practice. It started as a workshop-based practice in which people were taught to use digital media to create short audio-video stories, enabling ordinary people to tell the important stories of their everyday lives (Hartley &amp; </a:t>
            </a:r>
            <a:r>
              <a:rPr lang="en-US" sz="1300" dirty="0" err="1" smtClean="0"/>
              <a:t>McWilliam</a:t>
            </a:r>
            <a:r>
              <a:rPr lang="en-US" sz="1300" dirty="0" smtClean="0"/>
              <a:t>, 2009, p. 7).</a:t>
            </a:r>
            <a:endParaRPr lang="hr-HR" sz="1300" dirty="0" smtClean="0"/>
          </a:p>
          <a:p>
            <a:r>
              <a:rPr lang="en-US" sz="1300" dirty="0" smtClean="0"/>
              <a:t>This practice has now been used worldwide, in many different contexts and forms. Digital storytelling has been used in broadcast, education, for marketing purposes, as a tool for evaluation and research. The original model of digital storytelling has to be modified in order to be used in cultural institutions as there is a need for much better collaboration of many people in production of this type of ‘micro documentary’. Focus is shifted from self-expression to interactivity and distribution possibilities of Web 2.0 platforms </a:t>
            </a:r>
            <a:endParaRPr lang="hr-HR" dirty="0"/>
          </a:p>
        </p:txBody>
      </p:sp>
      <p:sp>
        <p:nvSpPr>
          <p:cNvPr id="4" name="Slide Number Placeholder 3"/>
          <p:cNvSpPr>
            <a:spLocks noGrp="1"/>
          </p:cNvSpPr>
          <p:nvPr>
            <p:ph type="sldNum" sz="quarter" idx="10"/>
          </p:nvPr>
        </p:nvSpPr>
        <p:spPr/>
        <p:txBody>
          <a:bodyPr/>
          <a:lstStyle/>
          <a:p>
            <a:fld id="{0E0ABB47-704E-4029-A5E9-68F10B23B964}" type="slidenum">
              <a:rPr lang="hr-HR" smtClean="0"/>
              <a:pPr/>
              <a:t>20</a:t>
            </a:fld>
            <a:endParaRPr lang="hr-H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5466"/>
            <a:r>
              <a:rPr lang="en-US" dirty="0" smtClean="0"/>
              <a:t>The story about the residence opens with a scene showing the present state of the site where the residence used to be. This scene has an aim to intrigue the audience and raise expectation. Then the audience follows the story about the building from the moment it became the residence until the moment it was destroyed. Story tries to interpret visually how the building looked like, why it was important and what happened to it at the end. Final scene leads the audience back to the present where there is no answer to the question why the building was demolished. The audience should seek this answer afterwards, it should eventually make them think about what happened and search for responsibilities.</a:t>
            </a:r>
            <a:endParaRPr lang="hr-HR" dirty="0" smtClean="0"/>
          </a:p>
          <a:p>
            <a:endParaRPr lang="hr-HR" dirty="0"/>
          </a:p>
        </p:txBody>
      </p:sp>
      <p:sp>
        <p:nvSpPr>
          <p:cNvPr id="4" name="Slide Number Placeholder 3"/>
          <p:cNvSpPr>
            <a:spLocks noGrp="1"/>
          </p:cNvSpPr>
          <p:nvPr>
            <p:ph type="sldNum" sz="quarter" idx="10"/>
          </p:nvPr>
        </p:nvSpPr>
        <p:spPr/>
        <p:txBody>
          <a:bodyPr/>
          <a:lstStyle/>
          <a:p>
            <a:fld id="{0E0ABB47-704E-4029-A5E9-68F10B23B964}" type="slidenum">
              <a:rPr lang="hr-HR" smtClean="0"/>
              <a:pPr/>
              <a:t>21</a:t>
            </a:fld>
            <a:endParaRPr lang="hr-H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300" dirty="0" smtClean="0"/>
              <a:t>There are seven basic elements of digital storytelling (Lambert, 2006). </a:t>
            </a:r>
          </a:p>
          <a:p>
            <a:r>
              <a:rPr lang="en-US" sz="1300" b="1" dirty="0" smtClean="0"/>
              <a:t>A point (of view)</a:t>
            </a:r>
            <a:r>
              <a:rPr lang="en-US" sz="1300" dirty="0" smtClean="0"/>
              <a:t> – it is a central premise of a story we are trying to tell.</a:t>
            </a:r>
          </a:p>
          <a:p>
            <a:r>
              <a:rPr lang="en-US" sz="1300" b="1" dirty="0" smtClean="0"/>
              <a:t>A dramatic question – </a:t>
            </a:r>
            <a:r>
              <a:rPr lang="en-US" sz="1300" dirty="0" smtClean="0"/>
              <a:t>In order to keep the attention of the audience throughout the story, there is a need for using a classical desire-action-realization model. </a:t>
            </a:r>
          </a:p>
          <a:p>
            <a:pPr defTabSz="965466"/>
            <a:r>
              <a:rPr lang="en-US" sz="1300" dirty="0" smtClean="0"/>
              <a:t>‘A story follows an interesting protagonist seeking a clear goal by addressing an ever-escalating set of difficulties’.</a:t>
            </a:r>
            <a:endParaRPr lang="hr-HR" sz="1300" dirty="0" smtClean="0"/>
          </a:p>
          <a:p>
            <a:r>
              <a:rPr lang="en-US" sz="1300" dirty="0" smtClean="0"/>
              <a:t>In digital storytelling, a term ‘dramatic question’ is used instead, and each digital story should be based on a central question that is answered at the end of the story. </a:t>
            </a:r>
          </a:p>
          <a:p>
            <a:pPr defTabSz="965466"/>
            <a:r>
              <a:rPr lang="en-US" sz="1300" dirty="0" smtClean="0"/>
              <a:t>By applying these three dimensions to the residence as a character, we can reach the audience in different ways:</a:t>
            </a:r>
            <a:endParaRPr lang="hr-HR" sz="1300" dirty="0" smtClean="0"/>
          </a:p>
          <a:p>
            <a:pPr lvl="0"/>
            <a:r>
              <a:rPr lang="en-US" sz="1300" b="1" dirty="0" smtClean="0"/>
              <a:t>Physicality</a:t>
            </a:r>
            <a:r>
              <a:rPr lang="en-US" sz="1300" dirty="0" smtClean="0"/>
              <a:t> - characteristics of the building are shown trough its shape, form, position in the environment</a:t>
            </a:r>
            <a:endParaRPr lang="hr-HR" sz="1300" dirty="0" smtClean="0"/>
          </a:p>
          <a:p>
            <a:pPr lvl="0"/>
            <a:r>
              <a:rPr lang="en-US" sz="1300" b="1" dirty="0" smtClean="0"/>
              <a:t>Psychology</a:t>
            </a:r>
            <a:r>
              <a:rPr lang="en-US" sz="1300" dirty="0" smtClean="0"/>
              <a:t> - mood and feeling evoked by visual contact with the residence, enhanced  trough colors, light, textures used</a:t>
            </a:r>
            <a:endParaRPr lang="hr-HR" sz="1300" dirty="0" smtClean="0"/>
          </a:p>
          <a:p>
            <a:pPr lvl="0"/>
            <a:r>
              <a:rPr lang="en-US" sz="1300" b="1" dirty="0" smtClean="0"/>
              <a:t>Society</a:t>
            </a:r>
            <a:r>
              <a:rPr lang="en-US" sz="1300" dirty="0" smtClean="0"/>
              <a:t> – this relationship is communicated through the audio channel, by using different sounds and voices of people in some areas, pointing out how my character interacts with people (or the opposite).</a:t>
            </a:r>
          </a:p>
          <a:p>
            <a:pPr lvl="0"/>
            <a:r>
              <a:rPr lang="en-US" sz="1300" b="1" dirty="0" smtClean="0"/>
              <a:t>Emotional content</a:t>
            </a:r>
            <a:r>
              <a:rPr lang="en-US" sz="1300" dirty="0" smtClean="0"/>
              <a:t> – The story should be able to engage the audience emotionally.</a:t>
            </a:r>
          </a:p>
          <a:p>
            <a:pPr lvl="0"/>
            <a:r>
              <a:rPr lang="en-US" sz="1300" b="1" dirty="0" smtClean="0"/>
              <a:t>The gift of your voice</a:t>
            </a:r>
            <a:r>
              <a:rPr lang="en-US" sz="1300" dirty="0" smtClean="0"/>
              <a:t> – Besides using images, videos and music as elements for the story, voice-over adds another channel of information to it. </a:t>
            </a:r>
          </a:p>
          <a:p>
            <a:pPr lvl="0"/>
            <a:r>
              <a:rPr lang="en-US" sz="1300" b="1" dirty="0" smtClean="0"/>
              <a:t>The power of the soundtrack</a:t>
            </a:r>
            <a:r>
              <a:rPr lang="en-US" sz="1300" dirty="0" smtClean="0"/>
              <a:t> – Music plays an important role in perception of visual information. </a:t>
            </a:r>
          </a:p>
          <a:p>
            <a:pPr lvl="0"/>
            <a:r>
              <a:rPr lang="en-US" sz="1300" b="1" dirty="0" smtClean="0"/>
              <a:t>Economy</a:t>
            </a:r>
            <a:r>
              <a:rPr lang="en-US" sz="1300" dirty="0" smtClean="0"/>
              <a:t> – The story should be effectively illustrated with as small amount of visual material as possible.</a:t>
            </a:r>
          </a:p>
          <a:p>
            <a:pPr lvl="0"/>
            <a:r>
              <a:rPr lang="en-US" sz="1300" b="1" dirty="0" smtClean="0"/>
              <a:t>Pacing</a:t>
            </a:r>
            <a:r>
              <a:rPr lang="en-US" sz="1300" dirty="0" smtClean="0"/>
              <a:t> – The rhythm of the story determines how long the audience will pay attention to a story.</a:t>
            </a:r>
            <a:endParaRPr lang="hr-HR" sz="1300" dirty="0" smtClean="0"/>
          </a:p>
          <a:p>
            <a:endParaRPr lang="hr-HR" dirty="0"/>
          </a:p>
        </p:txBody>
      </p:sp>
      <p:sp>
        <p:nvSpPr>
          <p:cNvPr id="4" name="Slide Number Placeholder 3"/>
          <p:cNvSpPr>
            <a:spLocks noGrp="1"/>
          </p:cNvSpPr>
          <p:nvPr>
            <p:ph type="sldNum" sz="quarter" idx="10"/>
          </p:nvPr>
        </p:nvSpPr>
        <p:spPr/>
        <p:txBody>
          <a:bodyPr/>
          <a:lstStyle/>
          <a:p>
            <a:fld id="{0E0ABB47-704E-4029-A5E9-68F10B23B964}" type="slidenum">
              <a:rPr lang="hr-HR" smtClean="0"/>
              <a:pPr/>
              <a:t>22</a:t>
            </a:fld>
            <a:endParaRPr lang="hr-H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The public is presented with reconstructions of ancient sites, but has neither the means nor the desire to question their scientific quality now that technology can produce images almost as good as photographs. </a:t>
            </a:r>
            <a:endParaRPr lang="hr-HR" sz="1300" dirty="0" smtClean="0"/>
          </a:p>
          <a:p>
            <a:r>
              <a:rPr lang="en-US" sz="1300" dirty="0" smtClean="0"/>
              <a:t>Unfortunately, all these measures of precaution during the process of creating authentic and accurate virtual reconstructions of the past always give result that is abstracted from the real life and rarely virtual reconstructions permit later interpretation or change, which is criticized by many authors (Bharat, 2008).</a:t>
            </a:r>
            <a:r>
              <a:rPr lang="en-US" sz="1300" b="1" dirty="0" smtClean="0"/>
              <a:t> </a:t>
            </a:r>
          </a:p>
          <a:p>
            <a:r>
              <a:rPr lang="hr-HR" sz="1300" dirty="0" smtClean="0"/>
              <a:t> </a:t>
            </a:r>
            <a:r>
              <a:rPr lang="en-US" sz="1300" dirty="0" smtClean="0"/>
              <a:t>Despite these reservations and unresolved issues, more and more scientists are using virtual reconstructions because they consider that any mean of representation inevitably leads to possibility of misinterpretation of data. These drawbacks are outweighed by the advantages of increasing public awareness of world heritage and the importance of protecting it. Others perceive this as a way to gain knowledge about the reconstructed site and as yet another interpretation of the information, which can be replaced by new interpretation, a new 3D model.</a:t>
            </a:r>
            <a:endParaRPr lang="hr-HR" sz="1300" dirty="0" smtClean="0"/>
          </a:p>
          <a:p>
            <a:endParaRPr lang="hr-HR" dirty="0"/>
          </a:p>
        </p:txBody>
      </p:sp>
      <p:sp>
        <p:nvSpPr>
          <p:cNvPr id="4" name="Slide Number Placeholder 3"/>
          <p:cNvSpPr>
            <a:spLocks noGrp="1"/>
          </p:cNvSpPr>
          <p:nvPr>
            <p:ph type="sldNum" sz="quarter" idx="10"/>
          </p:nvPr>
        </p:nvSpPr>
        <p:spPr/>
        <p:txBody>
          <a:bodyPr/>
          <a:lstStyle/>
          <a:p>
            <a:fld id="{0E0ABB47-704E-4029-A5E9-68F10B23B964}" type="slidenum">
              <a:rPr lang="hr-HR" smtClean="0"/>
              <a:pPr/>
              <a:t>23</a:t>
            </a:fld>
            <a:endParaRPr lang="hr-H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0E0ABB47-704E-4029-A5E9-68F10B23B964}" type="slidenum">
              <a:rPr lang="hr-HR" smtClean="0"/>
              <a:pPr/>
              <a:t>24</a:t>
            </a:fld>
            <a:endParaRPr lang="hr-H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0E0ABB47-704E-4029-A5E9-68F10B23B964}" type="slidenum">
              <a:rPr lang="hr-HR" smtClean="0"/>
              <a:pPr/>
              <a:t>25</a:t>
            </a:fld>
            <a:endParaRPr lang="hr-H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0E0ABB47-704E-4029-A5E9-68F10B23B964}" type="slidenum">
              <a:rPr lang="hr-HR" smtClean="0"/>
              <a:pPr/>
              <a:t>26</a:t>
            </a:fld>
            <a:endParaRPr lang="hr-H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0E0ABB47-704E-4029-A5E9-68F10B23B964}" type="slidenum">
              <a:rPr lang="hr-HR" smtClean="0"/>
              <a:pPr/>
              <a:t>27</a:t>
            </a:fld>
            <a:endParaRPr lang="hr-H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a:p>
        </p:txBody>
      </p:sp>
      <p:sp>
        <p:nvSpPr>
          <p:cNvPr id="4" name="Slide Number Placeholder 3"/>
          <p:cNvSpPr>
            <a:spLocks noGrp="1"/>
          </p:cNvSpPr>
          <p:nvPr>
            <p:ph type="sldNum" sz="quarter" idx="10"/>
          </p:nvPr>
        </p:nvSpPr>
        <p:spPr/>
        <p:txBody>
          <a:bodyPr/>
          <a:lstStyle/>
          <a:p>
            <a:fld id="{0E0ABB47-704E-4029-A5E9-68F10B23B964}" type="slidenum">
              <a:rPr lang="hr-HR" smtClean="0"/>
              <a:pPr/>
              <a:t>28</a:t>
            </a:fld>
            <a:endParaRPr lang="hr-H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300" dirty="0" smtClean="0"/>
              <a:t>Revive cultural value of the object by using digital storytelling techniques for presentational purposes in order to educate broader public who is usually unaware of importance of the monuments they cannot visualize.</a:t>
            </a:r>
            <a:endParaRPr lang="hr-HR" sz="1300" dirty="0" smtClean="0"/>
          </a:p>
          <a:p>
            <a:pPr lvl="0"/>
            <a:endParaRPr lang="en-US" sz="1300" dirty="0" smtClean="0"/>
          </a:p>
          <a:p>
            <a:pPr lvl="0"/>
            <a:r>
              <a:rPr lang="en-US" sz="1300" dirty="0" smtClean="0"/>
              <a:t>Digitalize documentation about the residence, collect the available resources and make them easily accessible for the public. This documentation is used for creation of the digital story that is the final outcome of this project, but can also be used for creating digital stories about the residence in the following phases of the project. The fact that over 77 viziers have been ruling the country from this place for almost 150 years, and made decisions that directly affected our predecessors (and inevitably us), gives a lot of material for creating digital stories.</a:t>
            </a:r>
            <a:endParaRPr lang="hr-HR" sz="1300" dirty="0" smtClean="0"/>
          </a:p>
          <a:p>
            <a:endParaRPr lang="en-US" sz="1300" dirty="0" smtClean="0"/>
          </a:p>
          <a:p>
            <a:r>
              <a:rPr lang="en-US" sz="1300" dirty="0" smtClean="0"/>
              <a:t>Final goal is to provide enough justification and tangible evidence for broad public to start perceiving the residence as an important part of our cultural heritage that should be more emphasized and put in the range of those examples of cultural heritage that have been wildly recognized and accepted. Its long-term ambition is to provide means (technical and financial) and inspire all future stories that will be reconstructed and told about the residence using different digital storytelling techniques.</a:t>
            </a:r>
            <a:endParaRPr lang="hr-HR" sz="1300" dirty="0" smtClean="0"/>
          </a:p>
          <a:p>
            <a:endParaRPr lang="hr-HR" dirty="0"/>
          </a:p>
        </p:txBody>
      </p:sp>
      <p:sp>
        <p:nvSpPr>
          <p:cNvPr id="4" name="Slide Number Placeholder 3"/>
          <p:cNvSpPr>
            <a:spLocks noGrp="1"/>
          </p:cNvSpPr>
          <p:nvPr>
            <p:ph type="sldNum" sz="quarter" idx="10"/>
          </p:nvPr>
        </p:nvSpPr>
        <p:spPr/>
        <p:txBody>
          <a:bodyPr/>
          <a:lstStyle/>
          <a:p>
            <a:fld id="{0E0ABB47-704E-4029-A5E9-68F10B23B964}" type="slidenum">
              <a:rPr lang="hr-HR" smtClean="0"/>
              <a:pPr/>
              <a:t>3</a:t>
            </a:fld>
            <a:endParaRPr lang="hr-H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300" b="1" dirty="0" smtClean="0"/>
              <a:t>Protection</a:t>
            </a:r>
            <a:r>
              <a:rPr lang="en-US" sz="1300" dirty="0" smtClean="0"/>
              <a:t> - The aim of this research is to identify the importance of specific heritage sites within its local, regional or universal values. Virtual reconstruction models successfully provide evaluation of different concepts and statements provided by the archaeologists.</a:t>
            </a:r>
            <a:endParaRPr lang="hr-HR" sz="1300" dirty="0" smtClean="0"/>
          </a:p>
          <a:p>
            <a:r>
              <a:rPr lang="en-US" sz="1300" b="1" dirty="0" smtClean="0"/>
              <a:t>Historical research</a:t>
            </a:r>
            <a:r>
              <a:rPr lang="en-US" sz="1300" dirty="0" smtClean="0"/>
              <a:t> - Virtual reconstruction of cultural heritage allows the visualization of complex data used for testing and refinement of created images or models. It is perceived as a simulation that allows investigation of the model in unrestrictive way in three dimensions and from many perspectives. In addition, it is possible to objectively verify all interpretations of architecture, materials used, topography, environment data, previous reconstructions, est. Analytical characteristics of representative reconstructions depends on how much is its creator devoted to this segment. It is necessary that the reconstruction was performed by clearly specified and predefined way, depending on the available data. Model reconstruction should be part of research objectives and answer the question in the research process.</a:t>
            </a:r>
            <a:endParaRPr lang="hr-HR" sz="1300" dirty="0" smtClean="0"/>
          </a:p>
          <a:p>
            <a:r>
              <a:rPr lang="en-US" sz="1300" b="1" dirty="0" smtClean="0"/>
              <a:t>Presentation to the broad public/education</a:t>
            </a:r>
            <a:r>
              <a:rPr lang="en-US" sz="1300" dirty="0" smtClean="0"/>
              <a:t> - The basis of this research is to discover how to explain the original, unique value of historical monuments to the broad public. The emphasis is on the realism and ease of use. This includes providing access to the generated content, from computer networks to AR. Although the precision and accuracy of these applications are often questionable, this type of research promotes the idea that all the information collected and presented should be based on trustful sources of data and their processing, and that hypothetical elements in reconstruction should adequately be based on verifiable facts. </a:t>
            </a:r>
            <a:endParaRPr lang="hr-HR" sz="1300" dirty="0" smtClean="0"/>
          </a:p>
          <a:p>
            <a:endParaRPr lang="hr-HR" dirty="0"/>
          </a:p>
        </p:txBody>
      </p:sp>
      <p:sp>
        <p:nvSpPr>
          <p:cNvPr id="4" name="Slide Number Placeholder 3"/>
          <p:cNvSpPr>
            <a:spLocks noGrp="1"/>
          </p:cNvSpPr>
          <p:nvPr>
            <p:ph type="sldNum" sz="quarter" idx="10"/>
          </p:nvPr>
        </p:nvSpPr>
        <p:spPr/>
        <p:txBody>
          <a:bodyPr/>
          <a:lstStyle/>
          <a:p>
            <a:fld id="{0E0ABB47-704E-4029-A5E9-68F10B23B964}" type="slidenum">
              <a:rPr lang="hr-HR" smtClean="0"/>
              <a:pPr/>
              <a:t>4</a:t>
            </a:fld>
            <a:endParaRPr lang="hr-H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a:p>
        </p:txBody>
      </p:sp>
      <p:sp>
        <p:nvSpPr>
          <p:cNvPr id="4" name="Slide Number Placeholder 3"/>
          <p:cNvSpPr>
            <a:spLocks noGrp="1"/>
          </p:cNvSpPr>
          <p:nvPr>
            <p:ph type="sldNum" sz="quarter" idx="10"/>
          </p:nvPr>
        </p:nvSpPr>
        <p:spPr/>
        <p:txBody>
          <a:bodyPr/>
          <a:lstStyle/>
          <a:p>
            <a:fld id="{0E0ABB47-704E-4029-A5E9-68F10B23B964}" type="slidenum">
              <a:rPr lang="hr-HR" smtClean="0"/>
              <a:pPr/>
              <a:t>5</a:t>
            </a:fld>
            <a:endParaRPr lang="hr-H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a:p>
        </p:txBody>
      </p:sp>
      <p:sp>
        <p:nvSpPr>
          <p:cNvPr id="4" name="Slide Number Placeholder 3"/>
          <p:cNvSpPr>
            <a:spLocks noGrp="1"/>
          </p:cNvSpPr>
          <p:nvPr>
            <p:ph type="sldNum" sz="quarter" idx="10"/>
          </p:nvPr>
        </p:nvSpPr>
        <p:spPr/>
        <p:txBody>
          <a:bodyPr/>
          <a:lstStyle/>
          <a:p>
            <a:fld id="{0E0ABB47-704E-4029-A5E9-68F10B23B964}" type="slidenum">
              <a:rPr lang="hr-HR" smtClean="0"/>
              <a:pPr/>
              <a:t>6</a:t>
            </a:fld>
            <a:endParaRPr lang="hr-H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a:p>
        </p:txBody>
      </p:sp>
      <p:sp>
        <p:nvSpPr>
          <p:cNvPr id="4" name="Slide Number Placeholder 3"/>
          <p:cNvSpPr>
            <a:spLocks noGrp="1"/>
          </p:cNvSpPr>
          <p:nvPr>
            <p:ph type="sldNum" sz="quarter" idx="10"/>
          </p:nvPr>
        </p:nvSpPr>
        <p:spPr/>
        <p:txBody>
          <a:bodyPr/>
          <a:lstStyle/>
          <a:p>
            <a:fld id="{0E0ABB47-704E-4029-A5E9-68F10B23B964}" type="slidenum">
              <a:rPr lang="hr-HR" smtClean="0"/>
              <a:pPr/>
              <a:t>7</a:t>
            </a:fld>
            <a:endParaRPr lang="hr-H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a:p>
        </p:txBody>
      </p:sp>
      <p:sp>
        <p:nvSpPr>
          <p:cNvPr id="4" name="Slide Number Placeholder 3"/>
          <p:cNvSpPr>
            <a:spLocks noGrp="1"/>
          </p:cNvSpPr>
          <p:nvPr>
            <p:ph type="sldNum" sz="quarter" idx="10"/>
          </p:nvPr>
        </p:nvSpPr>
        <p:spPr/>
        <p:txBody>
          <a:bodyPr/>
          <a:lstStyle/>
          <a:p>
            <a:fld id="{0E0ABB47-704E-4029-A5E9-68F10B23B964}" type="slidenum">
              <a:rPr lang="hr-HR" smtClean="0"/>
              <a:pPr/>
              <a:t>8</a:t>
            </a:fld>
            <a:endParaRPr lang="hr-H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65466">
              <a:defRPr/>
            </a:pPr>
            <a:r>
              <a:rPr lang="en-US" dirty="0" smtClean="0"/>
              <a:t>Modeling of interior room(s) and furniture that could be usually seen in the objects (accomplished in cooperation with architects, historians and museum workers) </a:t>
            </a:r>
            <a:endParaRPr lang="hr-HR" dirty="0" smtClean="0"/>
          </a:p>
          <a:p>
            <a:endParaRPr lang="hr-HR" dirty="0"/>
          </a:p>
        </p:txBody>
      </p:sp>
      <p:sp>
        <p:nvSpPr>
          <p:cNvPr id="4" name="Slide Number Placeholder 3"/>
          <p:cNvSpPr>
            <a:spLocks noGrp="1"/>
          </p:cNvSpPr>
          <p:nvPr>
            <p:ph type="sldNum" sz="quarter" idx="10"/>
          </p:nvPr>
        </p:nvSpPr>
        <p:spPr/>
        <p:txBody>
          <a:bodyPr/>
          <a:lstStyle/>
          <a:p>
            <a:fld id="{0E0ABB47-704E-4029-A5E9-68F10B23B964}" type="slidenum">
              <a:rPr lang="hr-HR" smtClean="0"/>
              <a:pPr/>
              <a:t>9</a:t>
            </a:fld>
            <a:endParaRPr lang="hr-H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Date Placeholder 14"/>
          <p:cNvSpPr>
            <a:spLocks noGrp="1"/>
          </p:cNvSpPr>
          <p:nvPr>
            <p:ph type="dt" sz="half" idx="10"/>
          </p:nvPr>
        </p:nvSpPr>
        <p:spPr/>
        <p:txBody>
          <a:bodyPr/>
          <a:lstStyle/>
          <a:p>
            <a:fld id="{E9E13D21-5797-43AD-AAF7-B951D3C4503C}" type="datetime1">
              <a:rPr lang="sr-Latn-CS" smtClean="0"/>
              <a:pPr/>
              <a:t>19.5.2010</a:t>
            </a:fld>
            <a:endParaRPr lang="hr-HR"/>
          </a:p>
        </p:txBody>
      </p:sp>
      <p:sp>
        <p:nvSpPr>
          <p:cNvPr id="16" name="Slide Number Placeholder 15"/>
          <p:cNvSpPr>
            <a:spLocks noGrp="1"/>
          </p:cNvSpPr>
          <p:nvPr>
            <p:ph type="sldNum" sz="quarter" idx="11"/>
          </p:nvPr>
        </p:nvSpPr>
        <p:spPr/>
        <p:txBody>
          <a:bodyPr/>
          <a:lstStyle/>
          <a:p>
            <a:fld id="{1CA7900E-F9E8-412A-9ED8-B86E9D8B0D31}" type="slidenum">
              <a:rPr lang="hr-HR" smtClean="0"/>
              <a:pPr/>
              <a:t>‹#›</a:t>
            </a:fld>
            <a:endParaRPr lang="hr-HR"/>
          </a:p>
        </p:txBody>
      </p:sp>
      <p:sp>
        <p:nvSpPr>
          <p:cNvPr id="17" name="Footer Placeholder 16"/>
          <p:cNvSpPr>
            <a:spLocks noGrp="1"/>
          </p:cNvSpPr>
          <p:nvPr>
            <p:ph type="ftr" sz="quarter" idx="12"/>
          </p:nvPr>
        </p:nvSpPr>
        <p:spPr/>
        <p:txBody>
          <a:bodyPr/>
          <a:lstStyle/>
          <a:p>
            <a:r>
              <a:rPr lang="en-US" dirty="0" smtClean="0"/>
              <a:t>SSST Computer Graphics for Media Industry</a:t>
            </a:r>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716C91F-6EEC-4504-9C93-9BF73AAF22FE}" type="datetime1">
              <a:rPr lang="sr-Latn-CS" smtClean="0"/>
              <a:pPr/>
              <a:t>19.5.2010</a:t>
            </a:fld>
            <a:endParaRPr lang="hr-HR"/>
          </a:p>
        </p:txBody>
      </p:sp>
      <p:sp>
        <p:nvSpPr>
          <p:cNvPr id="5" name="Footer Placeholder 4"/>
          <p:cNvSpPr>
            <a:spLocks noGrp="1"/>
          </p:cNvSpPr>
          <p:nvPr>
            <p:ph type="ftr" sz="quarter" idx="11"/>
          </p:nvPr>
        </p:nvSpPr>
        <p:spPr/>
        <p:txBody>
          <a:bodyPr/>
          <a:lstStyle/>
          <a:p>
            <a:r>
              <a:rPr lang="en-US" dirty="0" smtClean="0"/>
              <a:t>SSST Computer Graphics for Media Industry</a:t>
            </a:r>
            <a:endParaRPr lang="hr-HR"/>
          </a:p>
        </p:txBody>
      </p:sp>
      <p:sp>
        <p:nvSpPr>
          <p:cNvPr id="6" name="Slide Number Placeholder 5"/>
          <p:cNvSpPr>
            <a:spLocks noGrp="1"/>
          </p:cNvSpPr>
          <p:nvPr>
            <p:ph type="sldNum" sz="quarter" idx="12"/>
          </p:nvPr>
        </p:nvSpPr>
        <p:spPr/>
        <p:txBody>
          <a:bodyPr/>
          <a:lstStyle/>
          <a:p>
            <a:fld id="{1CA7900E-F9E8-412A-9ED8-B86E9D8B0D31}"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80333F-E0C7-4EE7-A9BE-D387FBD7AD18}" type="datetime1">
              <a:rPr lang="sr-Latn-CS" smtClean="0"/>
              <a:pPr/>
              <a:t>19.5.2010</a:t>
            </a:fld>
            <a:endParaRPr lang="hr-HR"/>
          </a:p>
        </p:txBody>
      </p:sp>
      <p:sp>
        <p:nvSpPr>
          <p:cNvPr id="5" name="Footer Placeholder 4"/>
          <p:cNvSpPr>
            <a:spLocks noGrp="1"/>
          </p:cNvSpPr>
          <p:nvPr>
            <p:ph type="ftr" sz="quarter" idx="11"/>
          </p:nvPr>
        </p:nvSpPr>
        <p:spPr/>
        <p:txBody>
          <a:bodyPr/>
          <a:lstStyle/>
          <a:p>
            <a:r>
              <a:rPr lang="en-US" dirty="0" smtClean="0"/>
              <a:t>SSST Computer Graphics for Media Industry</a:t>
            </a:r>
            <a:endParaRPr lang="hr-HR"/>
          </a:p>
        </p:txBody>
      </p:sp>
      <p:sp>
        <p:nvSpPr>
          <p:cNvPr id="6" name="Slide Number Placeholder 5"/>
          <p:cNvSpPr>
            <a:spLocks noGrp="1"/>
          </p:cNvSpPr>
          <p:nvPr>
            <p:ph type="sldNum" sz="quarter" idx="12"/>
          </p:nvPr>
        </p:nvSpPr>
        <p:spPr/>
        <p:txBody>
          <a:bodyPr/>
          <a:lstStyle/>
          <a:p>
            <a:fld id="{1CA7900E-F9E8-412A-9ED8-B86E9D8B0D31}"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848090CD-6284-4C49-A108-C1C8F0BA6640}" type="datetime1">
              <a:rPr lang="sr-Latn-CS" smtClean="0"/>
              <a:pPr/>
              <a:t>19.5.2010</a:t>
            </a:fld>
            <a:endParaRPr lang="hr-HR"/>
          </a:p>
        </p:txBody>
      </p:sp>
      <p:sp>
        <p:nvSpPr>
          <p:cNvPr id="15" name="Slide Number Placeholder 14"/>
          <p:cNvSpPr>
            <a:spLocks noGrp="1"/>
          </p:cNvSpPr>
          <p:nvPr>
            <p:ph type="sldNum" sz="quarter" idx="15"/>
          </p:nvPr>
        </p:nvSpPr>
        <p:spPr/>
        <p:txBody>
          <a:bodyPr/>
          <a:lstStyle>
            <a:lvl1pPr algn="ctr">
              <a:defRPr/>
            </a:lvl1pPr>
          </a:lstStyle>
          <a:p>
            <a:fld id="{1CA7900E-F9E8-412A-9ED8-B86E9D8B0D31}" type="slidenum">
              <a:rPr lang="hr-HR" smtClean="0"/>
              <a:pPr/>
              <a:t>‹#›</a:t>
            </a:fld>
            <a:endParaRPr lang="hr-HR"/>
          </a:p>
        </p:txBody>
      </p:sp>
      <p:sp>
        <p:nvSpPr>
          <p:cNvPr id="16" name="Footer Placeholder 15"/>
          <p:cNvSpPr>
            <a:spLocks noGrp="1"/>
          </p:cNvSpPr>
          <p:nvPr>
            <p:ph type="ftr" sz="quarter" idx="16"/>
          </p:nvPr>
        </p:nvSpPr>
        <p:spPr/>
        <p:txBody>
          <a:bodyPr/>
          <a:lstStyle/>
          <a:p>
            <a:r>
              <a:rPr lang="en-US" dirty="0" smtClean="0"/>
              <a:t>SSST Computer Graphics for Media Industry</a:t>
            </a:r>
            <a:endParaRPr lang="hr-HR"/>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6941A8B-76C0-4903-AB86-083FDA44EFB9}" type="datetime1">
              <a:rPr lang="sr-Latn-CS" smtClean="0"/>
              <a:pPr/>
              <a:t>19.5.2010</a:t>
            </a:fld>
            <a:endParaRPr lang="hr-HR"/>
          </a:p>
        </p:txBody>
      </p:sp>
      <p:sp>
        <p:nvSpPr>
          <p:cNvPr id="5" name="Footer Placeholder 4"/>
          <p:cNvSpPr>
            <a:spLocks noGrp="1"/>
          </p:cNvSpPr>
          <p:nvPr>
            <p:ph type="ftr" sz="quarter" idx="11"/>
          </p:nvPr>
        </p:nvSpPr>
        <p:spPr/>
        <p:txBody>
          <a:bodyPr/>
          <a:lstStyle/>
          <a:p>
            <a:r>
              <a:rPr lang="en-US" dirty="0" smtClean="0"/>
              <a:t>SSST Computer Graphics for Media Industry</a:t>
            </a:r>
            <a:endParaRPr lang="hr-HR"/>
          </a:p>
        </p:txBody>
      </p:sp>
      <p:sp>
        <p:nvSpPr>
          <p:cNvPr id="6" name="Slide Number Placeholder 5"/>
          <p:cNvSpPr>
            <a:spLocks noGrp="1"/>
          </p:cNvSpPr>
          <p:nvPr>
            <p:ph type="sldNum" sz="quarter" idx="12"/>
          </p:nvPr>
        </p:nvSpPr>
        <p:spPr/>
        <p:txBody>
          <a:bodyPr/>
          <a:lstStyle/>
          <a:p>
            <a:fld id="{1CA7900E-F9E8-412A-9ED8-B86E9D8B0D31}" type="slidenum">
              <a:rPr lang="hr-HR" smtClean="0"/>
              <a:pPr/>
              <a:t>‹#›</a:t>
            </a:fld>
            <a:endParaRPr lang="hr-H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F7CFAD8-CED4-4351-A76D-A441BB58C314}" type="datetime1">
              <a:rPr lang="sr-Latn-CS" smtClean="0"/>
              <a:pPr/>
              <a:t>19.5.2010</a:t>
            </a:fld>
            <a:endParaRPr lang="hr-HR"/>
          </a:p>
        </p:txBody>
      </p:sp>
      <p:sp>
        <p:nvSpPr>
          <p:cNvPr id="6" name="Footer Placeholder 5"/>
          <p:cNvSpPr>
            <a:spLocks noGrp="1"/>
          </p:cNvSpPr>
          <p:nvPr>
            <p:ph type="ftr" sz="quarter" idx="11"/>
          </p:nvPr>
        </p:nvSpPr>
        <p:spPr/>
        <p:txBody>
          <a:bodyPr/>
          <a:lstStyle/>
          <a:p>
            <a:r>
              <a:rPr lang="en-US" dirty="0" smtClean="0"/>
              <a:t>SSST Computer Graphics for Media Industry</a:t>
            </a:r>
            <a:endParaRPr lang="hr-HR"/>
          </a:p>
        </p:txBody>
      </p:sp>
      <p:sp>
        <p:nvSpPr>
          <p:cNvPr id="7" name="Slide Number Placeholder 6"/>
          <p:cNvSpPr>
            <a:spLocks noGrp="1"/>
          </p:cNvSpPr>
          <p:nvPr>
            <p:ph type="sldNum" sz="quarter" idx="12"/>
          </p:nvPr>
        </p:nvSpPr>
        <p:spPr/>
        <p:txBody>
          <a:bodyPr/>
          <a:lstStyle/>
          <a:p>
            <a:fld id="{1CA7900E-F9E8-412A-9ED8-B86E9D8B0D31}" type="slidenum">
              <a:rPr lang="hr-HR" smtClean="0"/>
              <a:pPr/>
              <a:t>‹#›</a:t>
            </a:fld>
            <a:endParaRPr lang="hr-H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CA7900E-F9E8-412A-9ED8-B86E9D8B0D31}" type="slidenum">
              <a:rPr lang="hr-HR" smtClean="0"/>
              <a:pPr/>
              <a:t>‹#›</a:t>
            </a:fld>
            <a:endParaRPr lang="hr-HR"/>
          </a:p>
        </p:txBody>
      </p:sp>
      <p:sp>
        <p:nvSpPr>
          <p:cNvPr id="8" name="Footer Placeholder 7"/>
          <p:cNvSpPr>
            <a:spLocks noGrp="1"/>
          </p:cNvSpPr>
          <p:nvPr>
            <p:ph type="ftr" sz="quarter" idx="11"/>
          </p:nvPr>
        </p:nvSpPr>
        <p:spPr/>
        <p:txBody>
          <a:bodyPr/>
          <a:lstStyle/>
          <a:p>
            <a:r>
              <a:rPr lang="en-US" dirty="0" smtClean="0"/>
              <a:t>SSST Computer Graphics for Media Industry</a:t>
            </a:r>
            <a:endParaRPr lang="hr-HR"/>
          </a:p>
        </p:txBody>
      </p:sp>
      <p:sp>
        <p:nvSpPr>
          <p:cNvPr id="7" name="Date Placeholder 6"/>
          <p:cNvSpPr>
            <a:spLocks noGrp="1"/>
          </p:cNvSpPr>
          <p:nvPr>
            <p:ph type="dt" sz="half" idx="10"/>
          </p:nvPr>
        </p:nvSpPr>
        <p:spPr/>
        <p:txBody>
          <a:bodyPr/>
          <a:lstStyle/>
          <a:p>
            <a:fld id="{97EA6096-15E9-4612-B87D-8536AEF4C4A0}" type="datetime1">
              <a:rPr lang="sr-Latn-CS" smtClean="0"/>
              <a:pPr/>
              <a:t>19.5.2010</a:t>
            </a:fld>
            <a:endParaRPr lang="hr-H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3989677-9B3F-4E02-88CB-92C0CBC46772}" type="datetime1">
              <a:rPr lang="sr-Latn-CS" smtClean="0"/>
              <a:pPr/>
              <a:t>19.5.2010</a:t>
            </a:fld>
            <a:endParaRPr lang="hr-HR"/>
          </a:p>
        </p:txBody>
      </p:sp>
      <p:sp>
        <p:nvSpPr>
          <p:cNvPr id="4" name="Footer Placeholder 3"/>
          <p:cNvSpPr>
            <a:spLocks noGrp="1"/>
          </p:cNvSpPr>
          <p:nvPr>
            <p:ph type="ftr" sz="quarter" idx="11"/>
          </p:nvPr>
        </p:nvSpPr>
        <p:spPr/>
        <p:txBody>
          <a:bodyPr/>
          <a:lstStyle/>
          <a:p>
            <a:r>
              <a:rPr lang="en-US" dirty="0" smtClean="0"/>
              <a:t>SSST Computer Graphics for Media Industry</a:t>
            </a:r>
            <a:endParaRPr lang="hr-HR"/>
          </a:p>
        </p:txBody>
      </p:sp>
      <p:sp>
        <p:nvSpPr>
          <p:cNvPr id="5" name="Slide Number Placeholder 4"/>
          <p:cNvSpPr>
            <a:spLocks noGrp="1"/>
          </p:cNvSpPr>
          <p:nvPr>
            <p:ph type="sldNum" sz="quarter" idx="12"/>
          </p:nvPr>
        </p:nvSpPr>
        <p:spPr/>
        <p:txBody>
          <a:bodyPr/>
          <a:lstStyle/>
          <a:p>
            <a:fld id="{1CA7900E-F9E8-412A-9ED8-B86E9D8B0D31}" type="slidenum">
              <a:rPr lang="hr-HR" smtClean="0"/>
              <a:pPr/>
              <a:t>‹#›</a:t>
            </a:fld>
            <a:endParaRPr lang="hr-H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52CF0D-9D57-4C8E-8BA9-204857DF0F04}" type="datetime1">
              <a:rPr lang="sr-Latn-CS" smtClean="0"/>
              <a:pPr/>
              <a:t>19.5.2010</a:t>
            </a:fld>
            <a:endParaRPr lang="hr-HR"/>
          </a:p>
        </p:txBody>
      </p:sp>
      <p:sp>
        <p:nvSpPr>
          <p:cNvPr id="3" name="Footer Placeholder 2"/>
          <p:cNvSpPr>
            <a:spLocks noGrp="1"/>
          </p:cNvSpPr>
          <p:nvPr>
            <p:ph type="ftr" sz="quarter" idx="11"/>
          </p:nvPr>
        </p:nvSpPr>
        <p:spPr/>
        <p:txBody>
          <a:bodyPr/>
          <a:lstStyle/>
          <a:p>
            <a:r>
              <a:rPr lang="en-US" dirty="0" smtClean="0"/>
              <a:t>SSST Computer Graphics for Media Industry</a:t>
            </a:r>
            <a:endParaRPr lang="hr-HR"/>
          </a:p>
        </p:txBody>
      </p:sp>
      <p:sp>
        <p:nvSpPr>
          <p:cNvPr id="4" name="Slide Number Placeholder 3"/>
          <p:cNvSpPr>
            <a:spLocks noGrp="1"/>
          </p:cNvSpPr>
          <p:nvPr>
            <p:ph type="sldNum" sz="quarter" idx="12"/>
          </p:nvPr>
        </p:nvSpPr>
        <p:spPr/>
        <p:txBody>
          <a:bodyPr/>
          <a:lstStyle/>
          <a:p>
            <a:fld id="{1CA7900E-F9E8-412A-9ED8-B86E9D8B0D31}"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C4001AF1-1A32-4231-AC54-4827F09868EC}" type="datetime1">
              <a:rPr lang="sr-Latn-CS" smtClean="0"/>
              <a:pPr/>
              <a:t>19.5.2010</a:t>
            </a:fld>
            <a:endParaRPr lang="hr-HR"/>
          </a:p>
        </p:txBody>
      </p:sp>
      <p:sp>
        <p:nvSpPr>
          <p:cNvPr id="9" name="Slide Number Placeholder 8"/>
          <p:cNvSpPr>
            <a:spLocks noGrp="1"/>
          </p:cNvSpPr>
          <p:nvPr>
            <p:ph type="sldNum" sz="quarter" idx="15"/>
          </p:nvPr>
        </p:nvSpPr>
        <p:spPr/>
        <p:txBody>
          <a:bodyPr/>
          <a:lstStyle/>
          <a:p>
            <a:fld id="{1CA7900E-F9E8-412A-9ED8-B86E9D8B0D31}" type="slidenum">
              <a:rPr lang="hr-HR" smtClean="0"/>
              <a:pPr/>
              <a:t>‹#›</a:t>
            </a:fld>
            <a:endParaRPr lang="hr-HR"/>
          </a:p>
        </p:txBody>
      </p:sp>
      <p:sp>
        <p:nvSpPr>
          <p:cNvPr id="10" name="Footer Placeholder 9"/>
          <p:cNvSpPr>
            <a:spLocks noGrp="1"/>
          </p:cNvSpPr>
          <p:nvPr>
            <p:ph type="ftr" sz="quarter" idx="16"/>
          </p:nvPr>
        </p:nvSpPr>
        <p:spPr/>
        <p:txBody>
          <a:bodyPr/>
          <a:lstStyle/>
          <a:p>
            <a:r>
              <a:rPr lang="en-US" dirty="0" smtClean="0"/>
              <a:t>SSST Computer Graphics for Media Industry</a:t>
            </a:r>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1C2D2C3D-021D-4010-8BDD-365B3E83D465}" type="datetime1">
              <a:rPr lang="sr-Latn-CS" smtClean="0"/>
              <a:pPr/>
              <a:t>19.5.2010</a:t>
            </a:fld>
            <a:endParaRPr lang="hr-HR"/>
          </a:p>
        </p:txBody>
      </p:sp>
      <p:sp>
        <p:nvSpPr>
          <p:cNvPr id="9" name="Slide Number Placeholder 8"/>
          <p:cNvSpPr>
            <a:spLocks noGrp="1"/>
          </p:cNvSpPr>
          <p:nvPr>
            <p:ph type="sldNum" sz="quarter" idx="11"/>
          </p:nvPr>
        </p:nvSpPr>
        <p:spPr/>
        <p:txBody>
          <a:bodyPr/>
          <a:lstStyle/>
          <a:p>
            <a:fld id="{1CA7900E-F9E8-412A-9ED8-B86E9D8B0D31}" type="slidenum">
              <a:rPr lang="hr-HR" smtClean="0"/>
              <a:pPr/>
              <a:t>‹#›</a:t>
            </a:fld>
            <a:endParaRPr lang="hr-HR"/>
          </a:p>
        </p:txBody>
      </p:sp>
      <p:sp>
        <p:nvSpPr>
          <p:cNvPr id="10" name="Footer Placeholder 9"/>
          <p:cNvSpPr>
            <a:spLocks noGrp="1"/>
          </p:cNvSpPr>
          <p:nvPr>
            <p:ph type="ftr" sz="quarter" idx="12"/>
          </p:nvPr>
        </p:nvSpPr>
        <p:spPr/>
        <p:txBody>
          <a:bodyPr/>
          <a:lstStyle/>
          <a:p>
            <a:r>
              <a:rPr lang="en-US" dirty="0" smtClean="0"/>
              <a:t>SSST Computer Graphics for Media Industry</a:t>
            </a:r>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7C474C60-E889-47B1-B79E-BC0376B5814A}" type="datetime1">
              <a:rPr lang="sr-Latn-CS" smtClean="0"/>
              <a:pPr/>
              <a:t>19.5.2010</a:t>
            </a:fld>
            <a:endParaRPr lang="hr-H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r>
              <a:rPr lang="en-US" dirty="0" smtClean="0"/>
              <a:t>SSST Computer Graphics for Media Industry</a:t>
            </a:r>
            <a:endParaRPr lang="hr-H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1CA7900E-F9E8-412A-9ED8-B86E9D8B0D31}" type="slidenum">
              <a:rPr lang="hr-HR" smtClean="0"/>
              <a:pPr/>
              <a:t>‹#›</a:t>
            </a:fld>
            <a:endParaRPr lang="hr-H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Digital storytelling in presentation of cultural heritage: </a:t>
            </a:r>
            <a:endParaRPr lang="en-US" dirty="0" smtClean="0"/>
          </a:p>
          <a:p>
            <a:r>
              <a:rPr lang="en-US" dirty="0" smtClean="0"/>
              <a:t>    The </a:t>
            </a:r>
            <a:r>
              <a:rPr lang="en-US" dirty="0" smtClean="0"/>
              <a:t>case study of the Vizier’s residence in </a:t>
            </a:r>
            <a:r>
              <a:rPr lang="en-US" dirty="0" err="1" smtClean="0"/>
              <a:t>Travnik</a:t>
            </a:r>
            <a:r>
              <a:rPr lang="en-US" dirty="0" smtClean="0"/>
              <a:t> 	</a:t>
            </a:r>
          </a:p>
          <a:p>
            <a:r>
              <a:rPr lang="en-US" sz="2000" b="1" dirty="0" err="1" smtClean="0"/>
              <a:t>Vanja</a:t>
            </a:r>
            <a:r>
              <a:rPr lang="en-US" sz="2000" b="1" dirty="0" smtClean="0"/>
              <a:t> </a:t>
            </a:r>
            <a:r>
              <a:rPr lang="en-US" sz="2000" b="1" dirty="0" err="1" smtClean="0"/>
              <a:t>Jovišić</a:t>
            </a:r>
            <a:endParaRPr lang="en-US" sz="2000" b="1" dirty="0" smtClean="0"/>
          </a:p>
          <a:p>
            <a:r>
              <a:rPr lang="en-US" sz="2000" b="1" dirty="0" smtClean="0"/>
              <a:t>Sarajevo School of Science and Technology</a:t>
            </a:r>
            <a:endParaRPr lang="hr-HR" sz="2000" b="1" dirty="0" smtClean="0"/>
          </a:p>
          <a:p>
            <a:endParaRPr lang="en-US" dirty="0" smtClean="0"/>
          </a:p>
          <a:p>
            <a:endParaRPr lang="hr-HR" dirty="0"/>
          </a:p>
        </p:txBody>
      </p:sp>
      <p:sp>
        <p:nvSpPr>
          <p:cNvPr id="2" name="Title 1"/>
          <p:cNvSpPr>
            <a:spLocks noGrp="1"/>
          </p:cNvSpPr>
          <p:nvPr>
            <p:ph type="ctrTitle"/>
          </p:nvPr>
        </p:nvSpPr>
        <p:spPr/>
        <p:txBody>
          <a:bodyPr/>
          <a:lstStyle/>
          <a:p>
            <a:r>
              <a:rPr lang="de-AT" dirty="0" smtClean="0"/>
              <a:t>Centuries of Viziers</a:t>
            </a:r>
            <a:endParaRPr lang="hr-HR" dirty="0"/>
          </a:p>
        </p:txBody>
      </p:sp>
      <p:sp>
        <p:nvSpPr>
          <p:cNvPr id="7" name="Footer Placeholder 6"/>
          <p:cNvSpPr>
            <a:spLocks noGrp="1"/>
          </p:cNvSpPr>
          <p:nvPr>
            <p:ph type="ftr" sz="quarter" idx="12"/>
          </p:nvPr>
        </p:nvSpPr>
        <p:spPr>
          <a:xfrm>
            <a:off x="2776550" y="6203667"/>
            <a:ext cx="3581400" cy="384048"/>
          </a:xfrm>
        </p:spPr>
        <p:txBody>
          <a:bodyPr/>
          <a:lstStyle/>
          <a:p>
            <a:pPr algn="ctr"/>
            <a:r>
              <a:rPr lang="en-US" dirty="0" smtClean="0"/>
              <a:t>5</a:t>
            </a:r>
            <a:r>
              <a:rPr lang="en-US" baseline="30000" dirty="0" smtClean="0"/>
              <a:t>th</a:t>
            </a:r>
            <a:r>
              <a:rPr lang="en-US" dirty="0" smtClean="0"/>
              <a:t> SEEDI International Conference 2010</a:t>
            </a:r>
          </a:p>
          <a:p>
            <a:pPr algn="ctr"/>
            <a:r>
              <a:rPr lang="de-AT" dirty="0" smtClean="0"/>
              <a:t>Centuries of Viziers</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smtClean="0"/>
              <a:t>Digitalized (in AutoCAD format) and consolidated available architectural plans</a:t>
            </a:r>
          </a:p>
          <a:p>
            <a:pPr lvl="0"/>
            <a:r>
              <a:rPr lang="en-US" dirty="0" smtClean="0"/>
              <a:t>Goal:</a:t>
            </a:r>
          </a:p>
          <a:p>
            <a:pPr lvl="1"/>
            <a:r>
              <a:rPr lang="en-US" dirty="0" smtClean="0"/>
              <a:t>Creating the most probable representation of the original object based on the oldest plans</a:t>
            </a:r>
            <a:endParaRPr lang="hr-HR" dirty="0" smtClean="0"/>
          </a:p>
          <a:p>
            <a:endParaRPr lang="hr-HR" dirty="0"/>
          </a:p>
        </p:txBody>
      </p:sp>
      <p:sp>
        <p:nvSpPr>
          <p:cNvPr id="3" name="Title 2"/>
          <p:cNvSpPr>
            <a:spLocks noGrp="1"/>
          </p:cNvSpPr>
          <p:nvPr>
            <p:ph type="title"/>
          </p:nvPr>
        </p:nvSpPr>
        <p:spPr/>
        <p:txBody>
          <a:bodyPr/>
          <a:lstStyle/>
          <a:p>
            <a:r>
              <a:rPr smtClean="0"/>
              <a:t>Modeling preparation</a:t>
            </a:r>
            <a:endParaRPr lang="hr-HR" dirty="0"/>
          </a:p>
        </p:txBody>
      </p:sp>
      <p:sp>
        <p:nvSpPr>
          <p:cNvPr id="5"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smtClean="0"/>
              <a:t>Cleaned AutoCAD line work and prepared for modeling</a:t>
            </a:r>
            <a:r>
              <a:rPr lang="hr-HR" dirty="0" smtClean="0"/>
              <a:t> in 3ds Max</a:t>
            </a:r>
          </a:p>
          <a:p>
            <a:endParaRPr lang="hr-HR" dirty="0"/>
          </a:p>
        </p:txBody>
      </p:sp>
      <p:sp>
        <p:nvSpPr>
          <p:cNvPr id="3" name="Title 2"/>
          <p:cNvSpPr>
            <a:spLocks noGrp="1"/>
          </p:cNvSpPr>
          <p:nvPr>
            <p:ph type="title"/>
          </p:nvPr>
        </p:nvSpPr>
        <p:spPr/>
        <p:txBody>
          <a:bodyPr/>
          <a:lstStyle/>
          <a:p>
            <a:r>
              <a:rPr smtClean="0"/>
              <a:t>Modeling preparation</a:t>
            </a:r>
            <a:endParaRPr lang="hr-HR" dirty="0"/>
          </a:p>
        </p:txBody>
      </p:sp>
      <p:sp>
        <p:nvSpPr>
          <p:cNvPr id="9" name="TextBox 8"/>
          <p:cNvSpPr txBox="1"/>
          <p:nvPr/>
        </p:nvSpPr>
        <p:spPr>
          <a:xfrm>
            <a:off x="6286480" y="5429264"/>
            <a:ext cx="2857520" cy="1200329"/>
          </a:xfrm>
          <a:prstGeom prst="rect">
            <a:avLst/>
          </a:prstGeom>
          <a:noFill/>
        </p:spPr>
        <p:txBody>
          <a:bodyPr wrap="square" rtlCol="0">
            <a:spAutoFit/>
          </a:bodyPr>
          <a:lstStyle/>
          <a:p>
            <a:r>
              <a:rPr lang="en-US" b="1" dirty="0"/>
              <a:t>Figure </a:t>
            </a:r>
            <a:r>
              <a:rPr lang="en-US" b="1" dirty="0" smtClean="0"/>
              <a:t>3. </a:t>
            </a:r>
            <a:r>
              <a:rPr lang="hr-HR" b="1" dirty="0" smtClean="0"/>
              <a:t>AutoCAD linework</a:t>
            </a:r>
            <a:endParaRPr lang="hr-HR" dirty="0"/>
          </a:p>
          <a:p>
            <a:r>
              <a:rPr lang="en-US" dirty="0"/>
              <a:t> </a:t>
            </a:r>
            <a:endParaRPr lang="hr-HR" dirty="0"/>
          </a:p>
          <a:p>
            <a:endParaRPr lang="hr-HR" dirty="0"/>
          </a:p>
        </p:txBody>
      </p:sp>
      <p:pic>
        <p:nvPicPr>
          <p:cNvPr id="7" name="Picture 6"/>
          <p:cNvPicPr/>
          <p:nvPr/>
        </p:nvPicPr>
        <p:blipFill>
          <a:blip r:embed="rId3" cstate="print"/>
          <a:srcRect/>
          <a:stretch>
            <a:fillRect/>
          </a:stretch>
        </p:blipFill>
        <p:spPr bwMode="auto">
          <a:xfrm>
            <a:off x="500034" y="2643182"/>
            <a:ext cx="5753100" cy="3409950"/>
          </a:xfrm>
          <a:prstGeom prst="rect">
            <a:avLst/>
          </a:prstGeom>
          <a:noFill/>
          <a:ln w="9525">
            <a:noFill/>
            <a:miter lim="800000"/>
            <a:headEnd/>
            <a:tailEnd/>
          </a:ln>
        </p:spPr>
      </p:pic>
      <p:sp>
        <p:nvSpPr>
          <p:cNvPr id="8"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endParaRPr lang="hr-HR" dirty="0"/>
          </a:p>
        </p:txBody>
      </p:sp>
      <p:sp>
        <p:nvSpPr>
          <p:cNvPr id="4" name="Title 3"/>
          <p:cNvSpPr>
            <a:spLocks noGrp="1"/>
          </p:cNvSpPr>
          <p:nvPr>
            <p:ph type="title"/>
          </p:nvPr>
        </p:nvSpPr>
        <p:spPr/>
        <p:txBody>
          <a:bodyPr>
            <a:normAutofit fontScale="90000"/>
          </a:bodyPr>
          <a:lstStyle/>
          <a:p>
            <a:r>
              <a:rPr smtClean="0"/>
              <a:t>Modeling method </a:t>
            </a:r>
            <a:r>
              <a:rPr lang="hr-HR" dirty="0" smtClean="0"/>
              <a:t>–</a:t>
            </a:r>
            <a:r>
              <a:rPr smtClean="0"/>
              <a:t> Loft +ProBoolean</a:t>
            </a:r>
            <a:endParaRPr lang="hr-HR" dirty="0"/>
          </a:p>
        </p:txBody>
      </p:sp>
      <p:pic>
        <p:nvPicPr>
          <p:cNvPr id="1026" name="Picture 2"/>
          <p:cNvPicPr>
            <a:picLocks noChangeAspect="1" noChangeArrowheads="1"/>
          </p:cNvPicPr>
          <p:nvPr/>
        </p:nvPicPr>
        <p:blipFill>
          <a:blip r:embed="rId3" cstate="print"/>
          <a:srcRect/>
          <a:stretch>
            <a:fillRect/>
          </a:stretch>
        </p:blipFill>
        <p:spPr bwMode="auto">
          <a:xfrm>
            <a:off x="892943" y="1500174"/>
            <a:ext cx="7358114" cy="4139246"/>
          </a:xfrm>
          <a:prstGeom prst="rect">
            <a:avLst/>
          </a:prstGeom>
          <a:noFill/>
          <a:ln w="9525">
            <a:noFill/>
            <a:miter lim="800000"/>
            <a:headEnd/>
            <a:tailEnd/>
          </a:ln>
          <a:effectLst/>
        </p:spPr>
      </p:pic>
      <p:sp>
        <p:nvSpPr>
          <p:cNvPr id="6" name="TextBox 5"/>
          <p:cNvSpPr txBox="1"/>
          <p:nvPr/>
        </p:nvSpPr>
        <p:spPr>
          <a:xfrm>
            <a:off x="1857356" y="5586257"/>
            <a:ext cx="5429288" cy="1200329"/>
          </a:xfrm>
          <a:prstGeom prst="rect">
            <a:avLst/>
          </a:prstGeom>
          <a:noFill/>
        </p:spPr>
        <p:txBody>
          <a:bodyPr wrap="square" rtlCol="0">
            <a:spAutoFit/>
          </a:bodyPr>
          <a:lstStyle/>
          <a:p>
            <a:pPr marL="0" lvl="1"/>
            <a:r>
              <a:rPr lang="en-US" b="1" dirty="0"/>
              <a:t>Figure </a:t>
            </a:r>
            <a:r>
              <a:rPr lang="en-US" b="1" dirty="0" smtClean="0"/>
              <a:t>5. Walls, windows and doors in position</a:t>
            </a:r>
          </a:p>
          <a:p>
            <a:endParaRPr lang="hr-HR" dirty="0"/>
          </a:p>
          <a:p>
            <a:r>
              <a:rPr lang="en-US" dirty="0"/>
              <a:t> </a:t>
            </a:r>
            <a:endParaRPr lang="hr-HR" dirty="0"/>
          </a:p>
          <a:p>
            <a:endParaRPr lang="hr-HR" dirty="0"/>
          </a:p>
        </p:txBody>
      </p:sp>
      <p:sp>
        <p:nvSpPr>
          <p:cNvPr id="7"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3D site modeling based on the map from 1958</a:t>
            </a:r>
          </a:p>
          <a:p>
            <a:r>
              <a:rPr lang="en-US" b="1" dirty="0" smtClean="0"/>
              <a:t>Light setup</a:t>
            </a:r>
          </a:p>
          <a:p>
            <a:r>
              <a:rPr lang="en-US" b="1" dirty="0" smtClean="0"/>
              <a:t>Texturing</a:t>
            </a:r>
          </a:p>
          <a:p>
            <a:r>
              <a:rPr lang="en-US" b="1" dirty="0" smtClean="0"/>
              <a:t>Setting up animation paths</a:t>
            </a:r>
          </a:p>
          <a:p>
            <a:r>
              <a:rPr lang="en-US" b="1" dirty="0" smtClean="0"/>
              <a:t>Rendering</a:t>
            </a:r>
          </a:p>
          <a:p>
            <a:endParaRPr lang="hr-HR" b="1" dirty="0" smtClean="0"/>
          </a:p>
          <a:p>
            <a:endParaRPr lang="hr-HR" dirty="0"/>
          </a:p>
        </p:txBody>
      </p:sp>
      <p:sp>
        <p:nvSpPr>
          <p:cNvPr id="4" name="Title 3"/>
          <p:cNvSpPr>
            <a:spLocks noGrp="1"/>
          </p:cNvSpPr>
          <p:nvPr>
            <p:ph type="title"/>
          </p:nvPr>
        </p:nvSpPr>
        <p:spPr/>
        <p:txBody>
          <a:bodyPr/>
          <a:lstStyle/>
          <a:p>
            <a:r>
              <a:rPr lang="en-US" dirty="0" smtClean="0"/>
              <a:t>Other </a:t>
            </a:r>
            <a:r>
              <a:rPr lang="en-US" dirty="0" smtClean="0"/>
              <a:t>steps in creation of a 3D object</a:t>
            </a:r>
            <a:endParaRPr lang="hr-HR" dirty="0"/>
          </a:p>
        </p:txBody>
      </p:sp>
      <p:sp>
        <p:nvSpPr>
          <p:cNvPr id="6"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endParaRPr lang="hr-HR" b="1" dirty="0" smtClean="0"/>
          </a:p>
        </p:txBody>
      </p:sp>
      <p:sp>
        <p:nvSpPr>
          <p:cNvPr id="3" name="Title 2"/>
          <p:cNvSpPr>
            <a:spLocks noGrp="1"/>
          </p:cNvSpPr>
          <p:nvPr>
            <p:ph type="title"/>
          </p:nvPr>
        </p:nvSpPr>
        <p:spPr/>
        <p:txBody>
          <a:bodyPr/>
          <a:lstStyle/>
          <a:p>
            <a:r>
              <a:rPr smtClean="0"/>
              <a:t>Renderings</a:t>
            </a:r>
            <a:endParaRPr/>
          </a:p>
        </p:txBody>
      </p:sp>
      <p:sp>
        <p:nvSpPr>
          <p:cNvPr id="6" name="Footer Placeholder 5"/>
          <p:cNvSpPr>
            <a:spLocks noGrp="1"/>
          </p:cNvSpPr>
          <p:nvPr>
            <p:ph type="ftr" sz="quarter" idx="16"/>
          </p:nvPr>
        </p:nvSpPr>
        <p:spPr/>
        <p:txBody>
          <a:bodyPr/>
          <a:lstStyle/>
          <a:p>
            <a:r>
              <a:rPr lang="en-US" dirty="0" smtClean="0"/>
              <a:t>SSST Computer Graphics for Media Industry</a:t>
            </a:r>
            <a:endParaRPr lang="hr-HR"/>
          </a:p>
        </p:txBody>
      </p:sp>
      <p:pic>
        <p:nvPicPr>
          <p:cNvPr id="6146" name="Picture 2" descr="C:\Documents and Settings\WindowsXP\Desktop\konak renderings\materials applied vray settingssdsdxdfxdf.png"/>
          <p:cNvPicPr>
            <a:picLocks noChangeAspect="1" noChangeArrowheads="1"/>
          </p:cNvPicPr>
          <p:nvPr/>
        </p:nvPicPr>
        <p:blipFill>
          <a:blip r:embed="rId3" cstate="print"/>
          <a:srcRect/>
          <a:stretch>
            <a:fillRect/>
          </a:stretch>
        </p:blipFill>
        <p:spPr bwMode="auto">
          <a:xfrm>
            <a:off x="1357290" y="1428736"/>
            <a:ext cx="6381794" cy="478634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endParaRPr lang="hr-HR" b="1" dirty="0" smtClean="0"/>
          </a:p>
        </p:txBody>
      </p:sp>
      <p:sp>
        <p:nvSpPr>
          <p:cNvPr id="3" name="Title 2"/>
          <p:cNvSpPr>
            <a:spLocks noGrp="1"/>
          </p:cNvSpPr>
          <p:nvPr>
            <p:ph type="title"/>
          </p:nvPr>
        </p:nvSpPr>
        <p:spPr/>
        <p:txBody>
          <a:bodyPr/>
          <a:lstStyle/>
          <a:p>
            <a:r>
              <a:rPr smtClean="0"/>
              <a:t>Renderings</a:t>
            </a:r>
            <a:endParaRPr/>
          </a:p>
        </p:txBody>
      </p:sp>
      <p:sp>
        <p:nvSpPr>
          <p:cNvPr id="6" name="Footer Placeholder 5"/>
          <p:cNvSpPr>
            <a:spLocks noGrp="1"/>
          </p:cNvSpPr>
          <p:nvPr>
            <p:ph type="ftr" sz="quarter" idx="16"/>
          </p:nvPr>
        </p:nvSpPr>
        <p:spPr/>
        <p:txBody>
          <a:bodyPr/>
          <a:lstStyle/>
          <a:p>
            <a:r>
              <a:rPr lang="en-US" dirty="0" smtClean="0"/>
              <a:t>SSST Computer Graphics for Media Industry</a:t>
            </a:r>
            <a:endParaRPr lang="hr-HR"/>
          </a:p>
        </p:txBody>
      </p:sp>
      <p:pic>
        <p:nvPicPr>
          <p:cNvPr id="8194" name="Picture 2" descr="C:\Documents and Settings\WindowsXP\Desktop\konak renderings\white 1.png"/>
          <p:cNvPicPr>
            <a:picLocks noChangeAspect="1" noChangeArrowheads="1"/>
          </p:cNvPicPr>
          <p:nvPr/>
        </p:nvPicPr>
        <p:blipFill>
          <a:blip r:embed="rId3" cstate="print"/>
          <a:srcRect/>
          <a:stretch>
            <a:fillRect/>
          </a:stretch>
        </p:blipFill>
        <p:spPr bwMode="auto">
          <a:xfrm>
            <a:off x="1358906" y="1501386"/>
            <a:ext cx="6284928" cy="471369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endParaRPr lang="hr-HR" b="1" dirty="0" smtClean="0"/>
          </a:p>
        </p:txBody>
      </p:sp>
      <p:sp>
        <p:nvSpPr>
          <p:cNvPr id="3" name="Title 2"/>
          <p:cNvSpPr>
            <a:spLocks noGrp="1"/>
          </p:cNvSpPr>
          <p:nvPr>
            <p:ph type="title"/>
          </p:nvPr>
        </p:nvSpPr>
        <p:spPr/>
        <p:txBody>
          <a:bodyPr/>
          <a:lstStyle/>
          <a:p>
            <a:r>
              <a:rPr smtClean="0"/>
              <a:t>Renderings</a:t>
            </a:r>
            <a:endParaRPr/>
          </a:p>
        </p:txBody>
      </p:sp>
      <p:sp>
        <p:nvSpPr>
          <p:cNvPr id="6" name="Footer Placeholder 5"/>
          <p:cNvSpPr>
            <a:spLocks noGrp="1"/>
          </p:cNvSpPr>
          <p:nvPr>
            <p:ph type="ftr" sz="quarter" idx="16"/>
          </p:nvPr>
        </p:nvSpPr>
        <p:spPr/>
        <p:txBody>
          <a:bodyPr/>
          <a:lstStyle/>
          <a:p>
            <a:r>
              <a:rPr lang="en-US" dirty="0" smtClean="0"/>
              <a:t>SSST Computer Graphics for Media Industry</a:t>
            </a:r>
            <a:endParaRPr lang="hr-HR"/>
          </a:p>
        </p:txBody>
      </p:sp>
      <p:pic>
        <p:nvPicPr>
          <p:cNvPr id="9218" name="Picture 2" descr="C:\Documents and Settings\WindowsXP\Desktop\konak renderings\materials applied vray settingssdsd.png"/>
          <p:cNvPicPr>
            <a:picLocks noChangeAspect="1" noChangeArrowheads="1"/>
          </p:cNvPicPr>
          <p:nvPr/>
        </p:nvPicPr>
        <p:blipFill>
          <a:blip r:embed="rId3" cstate="print"/>
          <a:srcRect/>
          <a:stretch>
            <a:fillRect/>
          </a:stretch>
        </p:blipFill>
        <p:spPr bwMode="auto">
          <a:xfrm>
            <a:off x="1428728" y="1500174"/>
            <a:ext cx="6286544" cy="471490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smtClean="0"/>
              <a:t>Renderings</a:t>
            </a:r>
            <a:endParaRPr/>
          </a:p>
        </p:txBody>
      </p:sp>
      <p:sp>
        <p:nvSpPr>
          <p:cNvPr id="6" name="Footer Placeholder 5"/>
          <p:cNvSpPr>
            <a:spLocks noGrp="1"/>
          </p:cNvSpPr>
          <p:nvPr>
            <p:ph type="ftr" sz="quarter" idx="16"/>
          </p:nvPr>
        </p:nvSpPr>
        <p:spPr/>
        <p:txBody>
          <a:bodyPr/>
          <a:lstStyle/>
          <a:p>
            <a:r>
              <a:rPr lang="en-US" dirty="0" smtClean="0"/>
              <a:t>SSST Computer Graphics for Media Industry</a:t>
            </a:r>
            <a:endParaRPr lang="hr-HR"/>
          </a:p>
        </p:txBody>
      </p:sp>
      <p:pic>
        <p:nvPicPr>
          <p:cNvPr id="7" name="Content Placeholder 6" descr="C:\Documents and Settings\WindowsXP\Desktop\exterior scene 2\exterior_two0001.jpg"/>
          <p:cNvPicPr>
            <a:picLocks noGrp="1"/>
          </p:cNvPicPr>
          <p:nvPr>
            <p:ph idx="1"/>
          </p:nvPr>
        </p:nvPicPr>
        <p:blipFill>
          <a:blip r:embed="rId3" cstate="print"/>
          <a:srcRect/>
          <a:stretch>
            <a:fillRect/>
          </a:stretch>
        </p:blipFill>
        <p:spPr bwMode="auto">
          <a:xfrm>
            <a:off x="1524000" y="1524000"/>
            <a:ext cx="6096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r>
              <a:rPr lang="en-US" dirty="0" smtClean="0"/>
              <a:t>Writing storyboard </a:t>
            </a:r>
            <a:endParaRPr lang="hr-HR" dirty="0" smtClean="0"/>
          </a:p>
          <a:p>
            <a:pPr lvl="1"/>
            <a:r>
              <a:rPr lang="en-US" dirty="0" smtClean="0"/>
              <a:t>Writing shooting script</a:t>
            </a:r>
            <a:endParaRPr lang="hr-HR" dirty="0" smtClean="0"/>
          </a:p>
          <a:p>
            <a:pPr lvl="1"/>
            <a:r>
              <a:rPr lang="en-US" dirty="0" smtClean="0"/>
              <a:t>Audio recording and editing</a:t>
            </a:r>
            <a:endParaRPr lang="hr-HR" dirty="0" smtClean="0"/>
          </a:p>
          <a:p>
            <a:pPr lvl="1"/>
            <a:r>
              <a:rPr lang="en-US" dirty="0" smtClean="0"/>
              <a:t>Animation of cameras according to the script</a:t>
            </a:r>
            <a:endParaRPr lang="hr-HR" dirty="0" smtClean="0"/>
          </a:p>
          <a:p>
            <a:pPr lvl="1"/>
            <a:r>
              <a:rPr lang="en-US" dirty="0" smtClean="0"/>
              <a:t>GI Rendering</a:t>
            </a:r>
            <a:endParaRPr lang="hr-HR" dirty="0" smtClean="0"/>
          </a:p>
          <a:p>
            <a:pPr lvl="1"/>
            <a:r>
              <a:rPr lang="en-US" dirty="0" smtClean="0"/>
              <a:t>Postproduction and editing</a:t>
            </a:r>
            <a:endParaRPr lang="hr-HR" dirty="0" smtClean="0"/>
          </a:p>
          <a:p>
            <a:pPr lvl="1"/>
            <a:r>
              <a:rPr lang="hr-HR" dirty="0" smtClean="0"/>
              <a:t>V</a:t>
            </a:r>
            <a:r>
              <a:rPr lang="en-US" dirty="0" smtClean="0"/>
              <a:t>erification</a:t>
            </a:r>
            <a:endParaRPr lang="hr-HR" dirty="0" smtClean="0"/>
          </a:p>
          <a:p>
            <a:pPr lvl="1"/>
            <a:r>
              <a:rPr lang="en-US" dirty="0" smtClean="0"/>
              <a:t>Testing</a:t>
            </a:r>
            <a:endParaRPr lang="hr-HR" dirty="0" smtClean="0"/>
          </a:p>
          <a:p>
            <a:pPr lvl="1"/>
            <a:r>
              <a:rPr lang="en-US" dirty="0" smtClean="0"/>
              <a:t>Evaluation</a:t>
            </a:r>
            <a:endParaRPr lang="hr-HR" dirty="0" smtClean="0"/>
          </a:p>
          <a:p>
            <a:pPr lvl="1"/>
            <a:r>
              <a:rPr lang="en-US" u="sng" dirty="0" smtClean="0"/>
              <a:t>Dissemination</a:t>
            </a:r>
            <a:endParaRPr lang="hr-HR" u="sng" dirty="0" smtClean="0"/>
          </a:p>
          <a:p>
            <a:pPr lvl="1"/>
            <a:r>
              <a:rPr lang="en-US" u="sng" dirty="0" smtClean="0"/>
              <a:t>Promotion</a:t>
            </a:r>
            <a:endParaRPr lang="hr-HR" u="sng" dirty="0"/>
          </a:p>
        </p:txBody>
      </p:sp>
      <p:sp>
        <p:nvSpPr>
          <p:cNvPr id="3" name="Title 2"/>
          <p:cNvSpPr>
            <a:spLocks noGrp="1"/>
          </p:cNvSpPr>
          <p:nvPr>
            <p:ph type="title"/>
          </p:nvPr>
        </p:nvSpPr>
        <p:spPr/>
        <p:txBody>
          <a:bodyPr/>
          <a:lstStyle/>
          <a:p>
            <a:r>
              <a:rPr lang="hr-HR" dirty="0" smtClean="0"/>
              <a:t>Other Phases</a:t>
            </a:r>
            <a:endParaRPr lang="hr-HR" dirty="0"/>
          </a:p>
        </p:txBody>
      </p:sp>
      <p:sp>
        <p:nvSpPr>
          <p:cNvPr id="6" name="Footer Placeholder 5"/>
          <p:cNvSpPr>
            <a:spLocks noGrp="1"/>
          </p:cNvSpPr>
          <p:nvPr>
            <p:ph type="ftr" sz="quarter" idx="16"/>
          </p:nvPr>
        </p:nvSpPr>
        <p:spPr/>
        <p:txBody>
          <a:bodyPr/>
          <a:lstStyle/>
          <a:p>
            <a:r>
              <a:rPr lang="en-US" dirty="0" smtClean="0"/>
              <a:t>SSST Computer Graphics for Media Industry</a:t>
            </a:r>
            <a:endParaRPr lang="hr-H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hr-HR" sz="2800" dirty="0" smtClean="0"/>
              <a:t>Stories - </a:t>
            </a:r>
            <a:r>
              <a:rPr lang="en-US" sz="2800" dirty="0" smtClean="0"/>
              <a:t>intangible elements of cultural heritage</a:t>
            </a:r>
          </a:p>
          <a:p>
            <a:r>
              <a:rPr lang="hr-HR" sz="2800" dirty="0" smtClean="0"/>
              <a:t>Stories – important part of human culture</a:t>
            </a:r>
          </a:p>
          <a:p>
            <a:r>
              <a:rPr lang="hr-HR" sz="2800" dirty="0" smtClean="0"/>
              <a:t>Stories – </a:t>
            </a:r>
            <a:r>
              <a:rPr lang="en-US" sz="2800" dirty="0" smtClean="0"/>
              <a:t>convey information, experiences, ideas and cultural values</a:t>
            </a:r>
          </a:p>
          <a:p>
            <a:pPr>
              <a:buNone/>
            </a:pPr>
            <a:endParaRPr lang="hr-HR" sz="2800" dirty="0"/>
          </a:p>
        </p:txBody>
      </p:sp>
      <p:sp>
        <p:nvSpPr>
          <p:cNvPr id="3" name="Title 2"/>
          <p:cNvSpPr>
            <a:spLocks noGrp="1"/>
          </p:cNvSpPr>
          <p:nvPr>
            <p:ph type="title"/>
          </p:nvPr>
        </p:nvSpPr>
        <p:spPr/>
        <p:txBody>
          <a:bodyPr/>
          <a:lstStyle/>
          <a:p>
            <a:r>
              <a:rPr lang="de-AT" dirty="0" smtClean="0"/>
              <a:t>Stories</a:t>
            </a:r>
            <a:endParaRPr lang="hr-HR" dirty="0"/>
          </a:p>
        </p:txBody>
      </p:sp>
      <p:sp>
        <p:nvSpPr>
          <p:cNvPr id="5"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endParaRPr lang="hr-HR" dirty="0"/>
          </a:p>
        </p:txBody>
      </p:sp>
      <p:sp>
        <p:nvSpPr>
          <p:cNvPr id="3" name="Title 2"/>
          <p:cNvSpPr>
            <a:spLocks noGrp="1"/>
          </p:cNvSpPr>
          <p:nvPr>
            <p:ph type="title"/>
          </p:nvPr>
        </p:nvSpPr>
        <p:spPr/>
        <p:txBody>
          <a:bodyPr/>
          <a:lstStyle/>
          <a:p>
            <a:r>
              <a:rPr b="1" dirty="0" err="1" smtClean="0"/>
              <a:t>Konak</a:t>
            </a:r>
            <a:r>
              <a:rPr b="1" dirty="0" smtClean="0"/>
              <a:t> in </a:t>
            </a:r>
            <a:r>
              <a:rPr b="1" dirty="0" err="1" smtClean="0"/>
              <a:t>Travnik</a:t>
            </a:r>
            <a:endParaRPr lang="hr-HR" dirty="0"/>
          </a:p>
        </p:txBody>
      </p:sp>
      <p:pic>
        <p:nvPicPr>
          <p:cNvPr id="4" name="Picture 3" descr="G:\konak\Konak_531.jpg"/>
          <p:cNvPicPr/>
          <p:nvPr/>
        </p:nvPicPr>
        <p:blipFill>
          <a:blip r:embed="rId3" cstate="print"/>
          <a:srcRect/>
          <a:stretch>
            <a:fillRect/>
          </a:stretch>
        </p:blipFill>
        <p:spPr bwMode="auto">
          <a:xfrm>
            <a:off x="500034" y="2228887"/>
            <a:ext cx="4953002" cy="3466307"/>
          </a:xfrm>
          <a:prstGeom prst="rect">
            <a:avLst/>
          </a:prstGeom>
          <a:noFill/>
          <a:ln w="9525">
            <a:noFill/>
            <a:miter lim="800000"/>
            <a:headEnd/>
            <a:tailEnd/>
          </a:ln>
        </p:spPr>
      </p:pic>
      <p:sp>
        <p:nvSpPr>
          <p:cNvPr id="5" name="TextBox 4"/>
          <p:cNvSpPr txBox="1"/>
          <p:nvPr/>
        </p:nvSpPr>
        <p:spPr>
          <a:xfrm>
            <a:off x="5572132" y="4857760"/>
            <a:ext cx="2857520" cy="1214422"/>
          </a:xfrm>
          <a:prstGeom prst="rect">
            <a:avLst/>
          </a:prstGeom>
          <a:noFill/>
        </p:spPr>
        <p:txBody>
          <a:bodyPr wrap="square" rtlCol="0">
            <a:spAutoFit/>
          </a:bodyPr>
          <a:lstStyle/>
          <a:p>
            <a:r>
              <a:rPr lang="en-US" b="1" dirty="0"/>
              <a:t>Figure 1. Viziers Konak in Travnik, before it was torn down in 1950.</a:t>
            </a:r>
            <a:endParaRPr lang="hr-HR" b="1" dirty="0"/>
          </a:p>
          <a:p>
            <a:endParaRPr lang="hr-HR" dirty="0"/>
          </a:p>
        </p:txBody>
      </p:sp>
      <p:sp>
        <p:nvSpPr>
          <p:cNvPr id="7"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Emerged in 1990’s </a:t>
            </a:r>
          </a:p>
          <a:p>
            <a:r>
              <a:rPr lang="en-US" sz="2800" dirty="0" smtClean="0"/>
              <a:t>Using digital media to create short audio-video pieces telling people’s s</a:t>
            </a:r>
            <a:r>
              <a:rPr lang="hr-HR" sz="2800" dirty="0" smtClean="0"/>
              <a:t>tories</a:t>
            </a:r>
            <a:endParaRPr lang="en-US" sz="2800" dirty="0" smtClean="0"/>
          </a:p>
          <a:p>
            <a:r>
              <a:rPr lang="en-US" sz="2800" dirty="0" smtClean="0"/>
              <a:t>Forms</a:t>
            </a:r>
          </a:p>
          <a:p>
            <a:pPr lvl="1"/>
            <a:r>
              <a:rPr lang="en-US" dirty="0" smtClean="0"/>
              <a:t>Linear, pre-rendered sequences</a:t>
            </a:r>
          </a:p>
          <a:p>
            <a:pPr lvl="1"/>
            <a:r>
              <a:rPr lang="en-US" dirty="0" smtClean="0"/>
              <a:t>Interactive storytelling</a:t>
            </a:r>
          </a:p>
          <a:p>
            <a:pPr>
              <a:buNone/>
            </a:pPr>
            <a:endParaRPr lang="hr-HR" sz="2800" dirty="0"/>
          </a:p>
        </p:txBody>
      </p:sp>
      <p:sp>
        <p:nvSpPr>
          <p:cNvPr id="3" name="Title 2"/>
          <p:cNvSpPr>
            <a:spLocks noGrp="1"/>
          </p:cNvSpPr>
          <p:nvPr>
            <p:ph type="title"/>
          </p:nvPr>
        </p:nvSpPr>
        <p:spPr/>
        <p:txBody>
          <a:bodyPr/>
          <a:lstStyle/>
          <a:p>
            <a:r>
              <a:rPr lang="de-AT" dirty="0" smtClean="0"/>
              <a:t>Digital storytelling</a:t>
            </a:r>
            <a:endParaRPr lang="hr-HR" dirty="0"/>
          </a:p>
        </p:txBody>
      </p:sp>
      <p:sp>
        <p:nvSpPr>
          <p:cNvPr id="5"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smtClean="0"/>
              <a:t>Story content – screenplay created from the gathered facts</a:t>
            </a:r>
          </a:p>
          <a:p>
            <a:r>
              <a:rPr lang="en-US" sz="2800" dirty="0" smtClean="0"/>
              <a:t>Visual design </a:t>
            </a:r>
            <a:r>
              <a:rPr lang="en-US" sz="2800" dirty="0" smtClean="0"/>
              <a:t>- character </a:t>
            </a:r>
            <a:r>
              <a:rPr lang="en-US" sz="2800" dirty="0" smtClean="0"/>
              <a:t>placement, lighting, camera movements</a:t>
            </a:r>
          </a:p>
          <a:p>
            <a:r>
              <a:rPr lang="en-US" sz="2800" dirty="0" smtClean="0"/>
              <a:t>Audio channel</a:t>
            </a:r>
          </a:p>
          <a:p>
            <a:pPr>
              <a:buNone/>
            </a:pPr>
            <a:endParaRPr lang="hr-HR" sz="2800" dirty="0"/>
          </a:p>
        </p:txBody>
      </p:sp>
      <p:sp>
        <p:nvSpPr>
          <p:cNvPr id="3" name="Title 2"/>
          <p:cNvSpPr>
            <a:spLocks noGrp="1"/>
          </p:cNvSpPr>
          <p:nvPr>
            <p:ph type="title"/>
          </p:nvPr>
        </p:nvSpPr>
        <p:spPr/>
        <p:txBody>
          <a:bodyPr/>
          <a:lstStyle/>
          <a:p>
            <a:r>
              <a:rPr lang="en-US" dirty="0" smtClean="0"/>
              <a:t>Development of a digital story</a:t>
            </a:r>
            <a:endParaRPr lang="hr-HR" dirty="0"/>
          </a:p>
        </p:txBody>
      </p:sp>
      <p:sp>
        <p:nvSpPr>
          <p:cNvPr id="5"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b="1" dirty="0" smtClean="0"/>
              <a:t>Point (of view)</a:t>
            </a:r>
            <a:r>
              <a:rPr lang="en-US" sz="2800" dirty="0" smtClean="0"/>
              <a:t> </a:t>
            </a:r>
          </a:p>
          <a:p>
            <a:r>
              <a:rPr lang="en-US" sz="2800" b="1" dirty="0" smtClean="0"/>
              <a:t>Dramatic question </a:t>
            </a:r>
          </a:p>
          <a:p>
            <a:r>
              <a:rPr lang="en-US" sz="2800" b="1" dirty="0" smtClean="0"/>
              <a:t>Emotional content</a:t>
            </a:r>
            <a:r>
              <a:rPr lang="en-US" sz="2800" dirty="0" smtClean="0"/>
              <a:t> </a:t>
            </a:r>
          </a:p>
          <a:p>
            <a:r>
              <a:rPr lang="en-US" sz="2800" b="1" dirty="0" smtClean="0"/>
              <a:t>The gift of your voice</a:t>
            </a:r>
            <a:r>
              <a:rPr lang="en-US" sz="2800" dirty="0" smtClean="0"/>
              <a:t> </a:t>
            </a:r>
          </a:p>
          <a:p>
            <a:r>
              <a:rPr lang="en-US" sz="2800" b="1" dirty="0" smtClean="0"/>
              <a:t>The power of the soundtrack</a:t>
            </a:r>
            <a:r>
              <a:rPr lang="en-US" sz="2800" dirty="0" smtClean="0"/>
              <a:t> </a:t>
            </a:r>
          </a:p>
          <a:p>
            <a:r>
              <a:rPr lang="en-US" sz="2800" b="1" dirty="0" smtClean="0"/>
              <a:t>Economy</a:t>
            </a:r>
            <a:r>
              <a:rPr lang="en-US" sz="2800" dirty="0" smtClean="0"/>
              <a:t> </a:t>
            </a:r>
          </a:p>
          <a:p>
            <a:r>
              <a:rPr lang="en-US" sz="2800" b="1" dirty="0" smtClean="0"/>
              <a:t>Pacing</a:t>
            </a:r>
            <a:r>
              <a:rPr lang="en-US" sz="2800" dirty="0" smtClean="0"/>
              <a:t> </a:t>
            </a:r>
          </a:p>
          <a:p>
            <a:pPr>
              <a:buNone/>
            </a:pPr>
            <a:endParaRPr lang="hr-HR" sz="2800" dirty="0"/>
          </a:p>
        </p:txBody>
      </p:sp>
      <p:sp>
        <p:nvSpPr>
          <p:cNvPr id="3" name="Title 2"/>
          <p:cNvSpPr>
            <a:spLocks noGrp="1"/>
          </p:cNvSpPr>
          <p:nvPr>
            <p:ph type="title"/>
          </p:nvPr>
        </p:nvSpPr>
        <p:spPr/>
        <p:txBody>
          <a:bodyPr/>
          <a:lstStyle/>
          <a:p>
            <a:r>
              <a:rPr lang="de-AT" dirty="0" smtClean="0"/>
              <a:t>7 elements of digital storytelling</a:t>
            </a:r>
            <a:endParaRPr lang="hr-HR" dirty="0"/>
          </a:p>
        </p:txBody>
      </p:sp>
      <p:sp>
        <p:nvSpPr>
          <p:cNvPr id="5"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b="1" dirty="0" smtClean="0"/>
              <a:t>Form of digital storytelling used – linear storytelling</a:t>
            </a:r>
          </a:p>
          <a:p>
            <a:r>
              <a:rPr lang="en-US" sz="2800" b="1" dirty="0" smtClean="0"/>
              <a:t>Positive sides</a:t>
            </a:r>
          </a:p>
          <a:p>
            <a:pPr lvl="1"/>
            <a:r>
              <a:rPr lang="en-US" b="1" dirty="0" smtClean="0"/>
              <a:t>Familiar experience</a:t>
            </a:r>
          </a:p>
          <a:p>
            <a:pPr lvl="1"/>
            <a:r>
              <a:rPr lang="en-US" b="1" dirty="0" smtClean="0"/>
              <a:t>More focus on the story</a:t>
            </a:r>
            <a:endParaRPr lang="en-US" dirty="0" smtClean="0"/>
          </a:p>
          <a:p>
            <a:r>
              <a:rPr lang="en-US" sz="2800" b="1" dirty="0" smtClean="0"/>
              <a:t>Negative sides</a:t>
            </a:r>
          </a:p>
          <a:p>
            <a:pPr lvl="1"/>
            <a:r>
              <a:rPr lang="en-US" b="1" dirty="0" smtClean="0"/>
              <a:t>Author controls users’ experience</a:t>
            </a:r>
          </a:p>
          <a:p>
            <a:pPr lvl="1"/>
            <a:r>
              <a:rPr lang="en-US" b="1" dirty="0" smtClean="0"/>
              <a:t>Realism could be misleading</a:t>
            </a:r>
          </a:p>
        </p:txBody>
      </p:sp>
      <p:sp>
        <p:nvSpPr>
          <p:cNvPr id="3" name="Title 2"/>
          <p:cNvSpPr>
            <a:spLocks noGrp="1"/>
          </p:cNvSpPr>
          <p:nvPr>
            <p:ph type="title"/>
          </p:nvPr>
        </p:nvSpPr>
        <p:spPr/>
        <p:txBody>
          <a:bodyPr/>
          <a:lstStyle/>
          <a:p>
            <a:r>
              <a:rPr lang="de-AT" dirty="0" smtClean="0"/>
              <a:t>Evaluation</a:t>
            </a:r>
            <a:endParaRPr lang="hr-HR" dirty="0"/>
          </a:p>
        </p:txBody>
      </p:sp>
      <p:sp>
        <p:nvSpPr>
          <p:cNvPr id="5"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b="1" dirty="0" smtClean="0"/>
              <a:t>Set of questions about the monument asked before and after watching the digital story</a:t>
            </a:r>
          </a:p>
          <a:p>
            <a:pPr>
              <a:buNone/>
            </a:pPr>
            <a:endParaRPr lang="hr-HR" sz="2800" dirty="0"/>
          </a:p>
        </p:txBody>
      </p:sp>
      <p:sp>
        <p:nvSpPr>
          <p:cNvPr id="3" name="Title 2"/>
          <p:cNvSpPr>
            <a:spLocks noGrp="1"/>
          </p:cNvSpPr>
          <p:nvPr>
            <p:ph type="title"/>
          </p:nvPr>
        </p:nvSpPr>
        <p:spPr/>
        <p:txBody>
          <a:bodyPr/>
          <a:lstStyle/>
          <a:p>
            <a:r>
              <a:rPr lang="de-AT" dirty="0" smtClean="0"/>
              <a:t>Evaluation survey</a:t>
            </a:r>
            <a:endParaRPr lang="hr-HR" dirty="0"/>
          </a:p>
        </p:txBody>
      </p:sp>
      <p:sp>
        <p:nvSpPr>
          <p:cNvPr id="5"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AT" dirty="0" smtClean="0"/>
              <a:t>Survey examples</a:t>
            </a:r>
            <a:endParaRPr lang="hr-HR" dirty="0"/>
          </a:p>
        </p:txBody>
      </p:sp>
      <p:sp>
        <p:nvSpPr>
          <p:cNvPr id="5"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graphicFrame>
        <p:nvGraphicFramePr>
          <p:cNvPr id="7" name="Chart 6"/>
          <p:cNvGraphicFramePr/>
          <p:nvPr/>
        </p:nvGraphicFramePr>
        <p:xfrm>
          <a:off x="928662" y="1500174"/>
          <a:ext cx="3786214" cy="22717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4714876" y="1500174"/>
          <a:ext cx="3786214" cy="22717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nvGraphicFramePr>
        <p:xfrm>
          <a:off x="928662" y="3857628"/>
          <a:ext cx="3810027" cy="22860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p:nvPr/>
        </p:nvGraphicFramePr>
        <p:xfrm>
          <a:off x="4714876" y="3857628"/>
          <a:ext cx="3810027" cy="2286016"/>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AT" dirty="0" smtClean="0"/>
              <a:t>Survey examples</a:t>
            </a:r>
            <a:endParaRPr lang="hr-HR" dirty="0"/>
          </a:p>
        </p:txBody>
      </p:sp>
      <p:sp>
        <p:nvSpPr>
          <p:cNvPr id="5"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graphicFrame>
        <p:nvGraphicFramePr>
          <p:cNvPr id="11" name="Chart 10"/>
          <p:cNvGraphicFramePr/>
          <p:nvPr/>
        </p:nvGraphicFramePr>
        <p:xfrm>
          <a:off x="928662" y="1500174"/>
          <a:ext cx="3786214" cy="22717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nvGraphicFramePr>
        <p:xfrm>
          <a:off x="4714876" y="1500174"/>
          <a:ext cx="3786214" cy="22717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p:nvPr/>
        </p:nvGraphicFramePr>
        <p:xfrm>
          <a:off x="928662" y="3857628"/>
          <a:ext cx="3786214" cy="22717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p:nvPr/>
        </p:nvGraphicFramePr>
        <p:xfrm>
          <a:off x="4714876" y="3857628"/>
          <a:ext cx="3810027" cy="2286016"/>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600" b="1" dirty="0" smtClean="0"/>
              <a:t>Importance of </a:t>
            </a:r>
            <a:r>
              <a:rPr lang="en-US" sz="3600" b="1" dirty="0" smtClean="0"/>
              <a:t>the </a:t>
            </a:r>
            <a:r>
              <a:rPr lang="en-US" sz="3600" b="1" u="sng" dirty="0" smtClean="0"/>
              <a:t>INTERDISCIPLINARY</a:t>
            </a:r>
            <a:r>
              <a:rPr lang="en-US" sz="3600" b="1" dirty="0" smtClean="0"/>
              <a:t> approach</a:t>
            </a:r>
            <a:endParaRPr lang="en-US" sz="3600" b="1" dirty="0" smtClean="0"/>
          </a:p>
          <a:p>
            <a:pPr lvl="1"/>
            <a:endParaRPr lang="en-US" dirty="0" smtClean="0"/>
          </a:p>
          <a:p>
            <a:pPr>
              <a:buNone/>
            </a:pPr>
            <a:endParaRPr lang="en-US" sz="2800" dirty="0" smtClean="0"/>
          </a:p>
          <a:p>
            <a:pPr>
              <a:buNone/>
            </a:pPr>
            <a:endParaRPr lang="hr-HR" sz="2800" dirty="0"/>
          </a:p>
        </p:txBody>
      </p:sp>
      <p:sp>
        <p:nvSpPr>
          <p:cNvPr id="3" name="Title 2"/>
          <p:cNvSpPr>
            <a:spLocks noGrp="1"/>
          </p:cNvSpPr>
          <p:nvPr>
            <p:ph type="title"/>
          </p:nvPr>
        </p:nvSpPr>
        <p:spPr/>
        <p:txBody>
          <a:bodyPr/>
          <a:lstStyle/>
          <a:p>
            <a:r>
              <a:rPr lang="de-AT" dirty="0" smtClean="0"/>
              <a:t>Conlcusion</a:t>
            </a:r>
            <a:endParaRPr lang="hr-HR" dirty="0"/>
          </a:p>
        </p:txBody>
      </p:sp>
      <p:sp>
        <p:nvSpPr>
          <p:cNvPr id="5"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ctr">
              <a:buNone/>
            </a:pPr>
            <a:endParaRPr lang="hr-HR" sz="3600" dirty="0" smtClean="0"/>
          </a:p>
          <a:p>
            <a:pPr algn="ctr">
              <a:buNone/>
            </a:pPr>
            <a:endParaRPr lang="hr-HR" sz="3600" dirty="0" smtClean="0"/>
          </a:p>
          <a:p>
            <a:pPr algn="ctr">
              <a:buNone/>
            </a:pPr>
            <a:endParaRPr lang="hr-HR" sz="3600" dirty="0" smtClean="0"/>
          </a:p>
          <a:p>
            <a:pPr algn="ctr">
              <a:buNone/>
            </a:pPr>
            <a:r>
              <a:rPr lang="hr-HR" sz="3600" dirty="0" smtClean="0"/>
              <a:t>Questions?</a:t>
            </a:r>
            <a:endParaRPr lang="hr-HR" sz="3600" dirty="0"/>
          </a:p>
        </p:txBody>
      </p:sp>
      <p:sp>
        <p:nvSpPr>
          <p:cNvPr id="3" name="Title 2"/>
          <p:cNvSpPr>
            <a:spLocks noGrp="1"/>
          </p:cNvSpPr>
          <p:nvPr>
            <p:ph type="title"/>
          </p:nvPr>
        </p:nvSpPr>
        <p:spPr/>
        <p:txBody>
          <a:bodyPr/>
          <a:lstStyle/>
          <a:p>
            <a:r>
              <a:rPr lang="hr-HR" dirty="0" smtClean="0"/>
              <a:t>Thank you</a:t>
            </a:r>
            <a:endParaRPr lang="hr-HR" dirty="0"/>
          </a:p>
        </p:txBody>
      </p:sp>
      <p:sp>
        <p:nvSpPr>
          <p:cNvPr id="5"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r>
              <a:rPr lang="en-US" dirty="0" smtClean="0"/>
              <a:t>Revive the cultural value</a:t>
            </a:r>
            <a:endParaRPr lang="hr-HR" dirty="0" smtClean="0"/>
          </a:p>
          <a:p>
            <a:pPr lvl="0"/>
            <a:r>
              <a:rPr lang="en-US" dirty="0" smtClean="0"/>
              <a:t>Digitalize documentation about the residence</a:t>
            </a:r>
            <a:endParaRPr lang="hr-HR" dirty="0" smtClean="0"/>
          </a:p>
          <a:p>
            <a:endParaRPr lang="hr-HR" dirty="0"/>
          </a:p>
        </p:txBody>
      </p:sp>
      <p:sp>
        <p:nvSpPr>
          <p:cNvPr id="3" name="Title 2"/>
          <p:cNvSpPr>
            <a:spLocks noGrp="1"/>
          </p:cNvSpPr>
          <p:nvPr>
            <p:ph type="title"/>
          </p:nvPr>
        </p:nvSpPr>
        <p:spPr/>
        <p:txBody>
          <a:bodyPr/>
          <a:lstStyle/>
          <a:p>
            <a:r>
              <a:rPr lang="de-AT" dirty="0" smtClean="0"/>
              <a:t>Goals</a:t>
            </a:r>
            <a:endParaRPr lang="hr-HR" dirty="0"/>
          </a:p>
        </p:txBody>
      </p:sp>
      <p:pic>
        <p:nvPicPr>
          <p:cNvPr id="1027" name="Picture 3"/>
          <p:cNvPicPr>
            <a:picLocks noChangeAspect="1" noChangeArrowheads="1"/>
          </p:cNvPicPr>
          <p:nvPr/>
        </p:nvPicPr>
        <p:blipFill>
          <a:blip r:embed="rId3" cstate="print"/>
          <a:srcRect/>
          <a:stretch>
            <a:fillRect/>
          </a:stretch>
        </p:blipFill>
        <p:spPr bwMode="auto">
          <a:xfrm>
            <a:off x="571472" y="2643182"/>
            <a:ext cx="4964126" cy="3429442"/>
          </a:xfrm>
          <a:prstGeom prst="rect">
            <a:avLst/>
          </a:prstGeom>
          <a:noFill/>
          <a:ln w="9525">
            <a:noFill/>
            <a:miter lim="800000"/>
            <a:headEnd/>
            <a:tailEnd/>
          </a:ln>
          <a:effectLst/>
        </p:spPr>
      </p:pic>
      <p:sp>
        <p:nvSpPr>
          <p:cNvPr id="9" name="TextBox 8"/>
          <p:cNvSpPr txBox="1"/>
          <p:nvPr/>
        </p:nvSpPr>
        <p:spPr>
          <a:xfrm>
            <a:off x="5500694" y="5286388"/>
            <a:ext cx="2857520" cy="923330"/>
          </a:xfrm>
          <a:prstGeom prst="rect">
            <a:avLst/>
          </a:prstGeom>
          <a:noFill/>
        </p:spPr>
        <p:txBody>
          <a:bodyPr wrap="square" rtlCol="0">
            <a:spAutoFit/>
          </a:bodyPr>
          <a:lstStyle/>
          <a:p>
            <a:r>
              <a:rPr lang="en-US" b="1" dirty="0"/>
              <a:t>Figure </a:t>
            </a:r>
            <a:r>
              <a:rPr lang="hr-HR" b="1" dirty="0" smtClean="0"/>
              <a:t>2</a:t>
            </a:r>
            <a:r>
              <a:rPr lang="en-US" b="1" dirty="0" smtClean="0"/>
              <a:t>. </a:t>
            </a:r>
            <a:r>
              <a:rPr lang="hr-HR" b="1" dirty="0" smtClean="0"/>
              <a:t>Artistic illustration of K</a:t>
            </a:r>
            <a:r>
              <a:rPr lang="en-US" b="1" dirty="0" err="1" smtClean="0"/>
              <a:t>onak</a:t>
            </a:r>
            <a:endParaRPr lang="hr-HR" b="1" dirty="0"/>
          </a:p>
          <a:p>
            <a:endParaRPr lang="hr-HR" dirty="0"/>
          </a:p>
        </p:txBody>
      </p:sp>
      <p:sp>
        <p:nvSpPr>
          <p:cNvPr id="7"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sz="2800" dirty="0" smtClean="0"/>
              <a:t>Protection </a:t>
            </a:r>
            <a:endParaRPr lang="hr-HR" sz="2800" dirty="0" smtClean="0"/>
          </a:p>
          <a:p>
            <a:pPr lvl="0"/>
            <a:r>
              <a:rPr lang="en-US" sz="2800" dirty="0" smtClean="0"/>
              <a:t>Historical research </a:t>
            </a:r>
            <a:endParaRPr lang="hr-HR" sz="2800" dirty="0" smtClean="0"/>
          </a:p>
          <a:p>
            <a:pPr lvl="0"/>
            <a:r>
              <a:rPr lang="en-US" sz="2800" b="1" dirty="0" smtClean="0">
                <a:solidFill>
                  <a:schemeClr val="tx2">
                    <a:lumMod val="10000"/>
                  </a:schemeClr>
                </a:solidFill>
              </a:rPr>
              <a:t>Presentation to the broader public / Education</a:t>
            </a:r>
            <a:endParaRPr lang="hr-HR" sz="2800" b="1" dirty="0" smtClean="0">
              <a:solidFill>
                <a:schemeClr val="tx2">
                  <a:lumMod val="10000"/>
                </a:schemeClr>
              </a:solidFill>
            </a:endParaRPr>
          </a:p>
          <a:p>
            <a:pPr>
              <a:buNone/>
            </a:pPr>
            <a:endParaRPr lang="hr-HR" sz="2800" dirty="0"/>
          </a:p>
        </p:txBody>
      </p:sp>
      <p:sp>
        <p:nvSpPr>
          <p:cNvPr id="3" name="Title 2"/>
          <p:cNvSpPr>
            <a:spLocks noGrp="1"/>
          </p:cNvSpPr>
          <p:nvPr>
            <p:ph type="title"/>
          </p:nvPr>
        </p:nvSpPr>
        <p:spPr/>
        <p:txBody>
          <a:bodyPr/>
          <a:lstStyle/>
          <a:p>
            <a:r>
              <a:rPr lang="de-AT" dirty="0" smtClean="0"/>
              <a:t>Virtual heritage reconstruction</a:t>
            </a:r>
            <a:endParaRPr lang="hr-HR" dirty="0"/>
          </a:p>
        </p:txBody>
      </p:sp>
      <p:sp>
        <p:nvSpPr>
          <p:cNvPr id="5"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Using</a:t>
            </a:r>
            <a:r>
              <a:rPr lang="hr-HR" dirty="0" smtClean="0"/>
              <a:t>:</a:t>
            </a:r>
          </a:p>
          <a:p>
            <a:pPr lvl="1"/>
            <a:r>
              <a:rPr lang="en-US" dirty="0" smtClean="0"/>
              <a:t>Wildly accepted architectural visualization techniques to achieve rich quality visualization</a:t>
            </a:r>
            <a:endParaRPr lang="hr-HR" dirty="0" smtClean="0"/>
          </a:p>
          <a:p>
            <a:pPr lvl="1"/>
            <a:r>
              <a:rPr lang="en-US" dirty="0" smtClean="0"/>
              <a:t>Digital storytelling techniques to create visually appealing digital story</a:t>
            </a:r>
            <a:endParaRPr lang="hr-HR" dirty="0" smtClean="0"/>
          </a:p>
          <a:p>
            <a:pPr>
              <a:buNone/>
            </a:pPr>
            <a:endParaRPr lang="hr-HR" sz="2800" dirty="0" smtClean="0"/>
          </a:p>
          <a:p>
            <a:endParaRPr lang="de-AT" dirty="0" smtClean="0"/>
          </a:p>
          <a:p>
            <a:endParaRPr lang="hr-HR" dirty="0"/>
          </a:p>
        </p:txBody>
      </p:sp>
      <p:sp>
        <p:nvSpPr>
          <p:cNvPr id="3" name="Title 2"/>
          <p:cNvSpPr>
            <a:spLocks noGrp="1"/>
          </p:cNvSpPr>
          <p:nvPr>
            <p:ph type="title"/>
          </p:nvPr>
        </p:nvSpPr>
        <p:spPr/>
        <p:txBody>
          <a:bodyPr/>
          <a:lstStyle/>
          <a:p>
            <a:r>
              <a:rPr lang="hr-HR" dirty="0" smtClean="0"/>
              <a:t>Aproach</a:t>
            </a:r>
            <a:endParaRPr lang="hr-HR" dirty="0"/>
          </a:p>
        </p:txBody>
      </p:sp>
      <p:sp>
        <p:nvSpPr>
          <p:cNvPr id="5"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lvl="0"/>
            <a:r>
              <a:rPr lang="en-US" sz="2800" dirty="0" smtClean="0"/>
              <a:t>Lack of data</a:t>
            </a:r>
            <a:endParaRPr lang="hr-HR" sz="2800" dirty="0" smtClean="0"/>
          </a:p>
          <a:p>
            <a:pPr lvl="1"/>
            <a:r>
              <a:rPr lang="en-US" dirty="0" smtClean="0"/>
              <a:t>Photographic data </a:t>
            </a:r>
            <a:endParaRPr lang="hr-HR" dirty="0" smtClean="0"/>
          </a:p>
          <a:p>
            <a:pPr lvl="2"/>
            <a:r>
              <a:rPr lang="en-US" sz="2400" dirty="0" smtClean="0"/>
              <a:t>10 images of exterior shoot on the day when object was torn down</a:t>
            </a:r>
            <a:endParaRPr lang="hr-HR" sz="2400" dirty="0" smtClean="0"/>
          </a:p>
          <a:p>
            <a:pPr lvl="2"/>
            <a:r>
              <a:rPr lang="en-US" sz="2400" dirty="0" smtClean="0"/>
              <a:t>1 image of interior </a:t>
            </a:r>
            <a:endParaRPr lang="hr-HR" sz="2400" dirty="0" smtClean="0"/>
          </a:p>
          <a:p>
            <a:pPr lvl="1"/>
            <a:r>
              <a:rPr lang="en-US" dirty="0" smtClean="0"/>
              <a:t>Graphical data </a:t>
            </a:r>
            <a:endParaRPr lang="hr-HR" dirty="0" smtClean="0"/>
          </a:p>
          <a:p>
            <a:pPr lvl="2"/>
            <a:r>
              <a:rPr lang="en-US" sz="2400" dirty="0" smtClean="0"/>
              <a:t>3 main data sources for the project are:  </a:t>
            </a:r>
            <a:endParaRPr lang="hr-HR" sz="2400" dirty="0" smtClean="0"/>
          </a:p>
          <a:p>
            <a:pPr lvl="3"/>
            <a:r>
              <a:rPr lang="en-US" sz="2000" dirty="0" smtClean="0"/>
              <a:t>Incomplete</a:t>
            </a:r>
            <a:endParaRPr lang="hr-HR" sz="2000" dirty="0" smtClean="0"/>
          </a:p>
          <a:p>
            <a:pPr lvl="3"/>
            <a:r>
              <a:rPr lang="en-US" sz="2000" dirty="0" smtClean="0"/>
              <a:t>Belong to the different periods in a history </a:t>
            </a:r>
            <a:endParaRPr lang="hr-HR" sz="2000" dirty="0" smtClean="0"/>
          </a:p>
          <a:p>
            <a:pPr lvl="1"/>
            <a:r>
              <a:rPr lang="en-US" dirty="0" smtClean="0"/>
              <a:t>Textual data </a:t>
            </a:r>
            <a:endParaRPr lang="hr-HR" dirty="0" smtClean="0"/>
          </a:p>
          <a:p>
            <a:pPr lvl="2"/>
            <a:r>
              <a:rPr lang="hr-HR" sz="2400" dirty="0" smtClean="0"/>
              <a:t>Very poor resource</a:t>
            </a:r>
          </a:p>
          <a:p>
            <a:pPr lvl="3"/>
            <a:r>
              <a:rPr lang="en-US" sz="2100" dirty="0" smtClean="0"/>
              <a:t>Over 20 different paragraphs</a:t>
            </a:r>
            <a:r>
              <a:rPr lang="hr-HR" sz="2100" dirty="0" smtClean="0"/>
              <a:t> of text</a:t>
            </a:r>
            <a:r>
              <a:rPr lang="en-US" sz="2100" dirty="0" smtClean="0"/>
              <a:t> from different authors and period</a:t>
            </a:r>
            <a:endParaRPr lang="hr-HR" sz="2100" dirty="0" smtClean="0"/>
          </a:p>
          <a:p>
            <a:endParaRPr lang="hr-HR" sz="2800" dirty="0"/>
          </a:p>
        </p:txBody>
      </p:sp>
      <p:sp>
        <p:nvSpPr>
          <p:cNvPr id="3" name="Title 2"/>
          <p:cNvSpPr>
            <a:spLocks noGrp="1"/>
          </p:cNvSpPr>
          <p:nvPr>
            <p:ph type="title"/>
          </p:nvPr>
        </p:nvSpPr>
        <p:spPr/>
        <p:txBody>
          <a:bodyPr/>
          <a:lstStyle/>
          <a:p>
            <a:r>
              <a:rPr lang="de-AT" dirty="0" smtClean="0"/>
              <a:t>Problem</a:t>
            </a:r>
            <a:r>
              <a:rPr lang="hr-HR" dirty="0" smtClean="0"/>
              <a:t>s</a:t>
            </a:r>
            <a:r>
              <a:rPr lang="en-US" dirty="0" smtClean="0"/>
              <a:t> faced</a:t>
            </a:r>
            <a:endParaRPr lang="hr-HR" dirty="0"/>
          </a:p>
        </p:txBody>
      </p:sp>
      <p:sp>
        <p:nvSpPr>
          <p:cNvPr id="5"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r>
              <a:rPr lang="en-US" sz="2800" dirty="0" smtClean="0"/>
              <a:t>Data acquisition</a:t>
            </a:r>
            <a:endParaRPr lang="hr-HR" sz="2800" dirty="0" smtClean="0"/>
          </a:p>
          <a:p>
            <a:pPr lvl="1"/>
            <a:r>
              <a:rPr lang="en-US" dirty="0" smtClean="0"/>
              <a:t>Patience</a:t>
            </a:r>
            <a:endParaRPr lang="hr-HR" dirty="0" smtClean="0"/>
          </a:p>
          <a:p>
            <a:pPr lvl="1"/>
            <a:r>
              <a:rPr lang="en-US" dirty="0" smtClean="0"/>
              <a:t>Persistence</a:t>
            </a:r>
            <a:endParaRPr lang="hr-HR" dirty="0" smtClean="0"/>
          </a:p>
          <a:p>
            <a:pPr lvl="1"/>
            <a:r>
              <a:rPr lang="en-US" dirty="0" smtClean="0"/>
              <a:t>Multidisciplinary approach</a:t>
            </a:r>
            <a:endParaRPr lang="hr-HR" dirty="0" smtClean="0"/>
          </a:p>
          <a:p>
            <a:pPr lvl="0"/>
            <a:r>
              <a:rPr lang="en-US" sz="2800" dirty="0" smtClean="0"/>
              <a:t>Transparency </a:t>
            </a:r>
            <a:endParaRPr lang="hr-HR" sz="2800" dirty="0" smtClean="0"/>
          </a:p>
          <a:p>
            <a:pPr lvl="1"/>
            <a:r>
              <a:rPr lang="en-US" dirty="0" smtClean="0"/>
              <a:t>Data sources </a:t>
            </a:r>
            <a:endParaRPr lang="hr-HR" dirty="0" smtClean="0"/>
          </a:p>
          <a:p>
            <a:pPr lvl="1"/>
            <a:r>
              <a:rPr lang="en-US" dirty="0" smtClean="0"/>
              <a:t>Data processing methods </a:t>
            </a:r>
            <a:endParaRPr lang="hr-HR" dirty="0" smtClean="0"/>
          </a:p>
          <a:p>
            <a:pPr lvl="1"/>
            <a:r>
              <a:rPr lang="en-US" dirty="0" smtClean="0"/>
              <a:t>Hypothetical elements </a:t>
            </a:r>
            <a:endParaRPr lang="hr-HR" dirty="0" smtClean="0"/>
          </a:p>
          <a:p>
            <a:pPr>
              <a:buNone/>
            </a:pPr>
            <a:endParaRPr lang="hr-HR" dirty="0"/>
          </a:p>
        </p:txBody>
      </p:sp>
      <p:sp>
        <p:nvSpPr>
          <p:cNvPr id="3" name="Title 2"/>
          <p:cNvSpPr>
            <a:spLocks noGrp="1"/>
          </p:cNvSpPr>
          <p:nvPr>
            <p:ph type="title"/>
          </p:nvPr>
        </p:nvSpPr>
        <p:spPr/>
        <p:txBody>
          <a:bodyPr/>
          <a:lstStyle/>
          <a:p>
            <a:r>
              <a:rPr lang="de-AT" dirty="0" smtClean="0"/>
              <a:t>Solution</a:t>
            </a:r>
            <a:r>
              <a:rPr lang="hr-HR" dirty="0" smtClean="0"/>
              <a:t>s</a:t>
            </a:r>
            <a:endParaRPr lang="hr-HR" dirty="0"/>
          </a:p>
        </p:txBody>
      </p:sp>
      <p:sp>
        <p:nvSpPr>
          <p:cNvPr id="7"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de-AT" dirty="0" smtClean="0"/>
              <a:t>Input data</a:t>
            </a:r>
            <a:endParaRPr lang="hr-HR" dirty="0" smtClean="0"/>
          </a:p>
          <a:p>
            <a:pPr lvl="1"/>
            <a:r>
              <a:rPr lang="de-AT" dirty="0" smtClean="0"/>
              <a:t>3 sets of architectural plans of the objects</a:t>
            </a:r>
          </a:p>
          <a:p>
            <a:pPr lvl="1"/>
            <a:r>
              <a:rPr lang="de-AT" dirty="0" smtClean="0"/>
              <a:t>Written, oral and photographic data collected</a:t>
            </a:r>
          </a:p>
          <a:p>
            <a:pPr lvl="1"/>
            <a:r>
              <a:rPr lang="de-AT" dirty="0" smtClean="0"/>
              <a:t>Existing examples to be used as the reference </a:t>
            </a:r>
          </a:p>
          <a:p>
            <a:pPr lvl="1">
              <a:buNone/>
            </a:pPr>
            <a:r>
              <a:rPr lang="de-AT" dirty="0" smtClean="0"/>
              <a:t>	(Svrzo</a:t>
            </a:r>
            <a:r>
              <a:rPr lang="en-US" dirty="0" smtClean="0"/>
              <a:t> ’s  House</a:t>
            </a:r>
            <a:r>
              <a:rPr lang="hr-HR" dirty="0" smtClean="0"/>
              <a:t>, </a:t>
            </a:r>
            <a:r>
              <a:rPr lang="en-US" dirty="0" smtClean="0"/>
              <a:t>National Museum</a:t>
            </a:r>
            <a:r>
              <a:rPr lang="hr-HR" dirty="0" smtClean="0"/>
              <a:t>, Bišćevića</a:t>
            </a:r>
            <a:r>
              <a:rPr lang="en-US" dirty="0" smtClean="0"/>
              <a:t>’s</a:t>
            </a:r>
            <a:r>
              <a:rPr lang="hr-HR" dirty="0" smtClean="0"/>
              <a:t> </a:t>
            </a:r>
            <a:r>
              <a:rPr lang="en-US" dirty="0" smtClean="0"/>
              <a:t>House</a:t>
            </a:r>
            <a:r>
              <a:rPr lang="hr-HR" dirty="0" smtClean="0"/>
              <a:t>)</a:t>
            </a:r>
          </a:p>
          <a:p>
            <a:r>
              <a:rPr lang="hr-HR" dirty="0" smtClean="0"/>
              <a:t>Tools</a:t>
            </a:r>
            <a:r>
              <a:rPr lang="en-US" dirty="0" smtClean="0"/>
              <a:t> used</a:t>
            </a:r>
            <a:endParaRPr lang="hr-HR" dirty="0" smtClean="0"/>
          </a:p>
          <a:p>
            <a:pPr lvl="1"/>
            <a:r>
              <a:rPr lang="hr-HR" dirty="0" smtClean="0"/>
              <a:t>AutoCAD 2010 – Digitalization of </a:t>
            </a:r>
            <a:r>
              <a:rPr lang="en-US" dirty="0" smtClean="0"/>
              <a:t>the </a:t>
            </a:r>
            <a:r>
              <a:rPr lang="hr-HR" dirty="0" smtClean="0"/>
              <a:t>architectural plans</a:t>
            </a:r>
          </a:p>
          <a:p>
            <a:pPr lvl="1"/>
            <a:r>
              <a:rPr lang="hr-HR" dirty="0" smtClean="0"/>
              <a:t>3ds Max – Modeling, Texturing, Illumination, Animation, Rendering</a:t>
            </a:r>
          </a:p>
          <a:p>
            <a:pPr lvl="1"/>
            <a:r>
              <a:rPr lang="hr-HR" dirty="0" smtClean="0"/>
              <a:t>Postproduction  and editing– Adobe Studio CS3 (After Effects and Premiere Pro)</a:t>
            </a:r>
          </a:p>
          <a:p>
            <a:pPr lvl="1"/>
            <a:endParaRPr lang="hr-HR" dirty="0" smtClean="0"/>
          </a:p>
        </p:txBody>
      </p:sp>
      <p:sp>
        <p:nvSpPr>
          <p:cNvPr id="3" name="Title 2"/>
          <p:cNvSpPr>
            <a:spLocks noGrp="1"/>
          </p:cNvSpPr>
          <p:nvPr>
            <p:ph type="title"/>
          </p:nvPr>
        </p:nvSpPr>
        <p:spPr/>
        <p:txBody>
          <a:bodyPr>
            <a:normAutofit fontScale="90000"/>
          </a:bodyPr>
          <a:lstStyle/>
          <a:p>
            <a:r>
              <a:rPr lang="hr-HR" dirty="0" smtClean="0"/>
              <a:t>Requirement definition and specification</a:t>
            </a:r>
            <a:endParaRPr lang="hr-HR" dirty="0"/>
          </a:p>
        </p:txBody>
      </p:sp>
      <p:sp>
        <p:nvSpPr>
          <p:cNvPr id="5"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Data collection</a:t>
            </a:r>
          </a:p>
          <a:p>
            <a:r>
              <a:rPr lang="en-US" b="1" dirty="0" smtClean="0"/>
              <a:t>Writing </a:t>
            </a:r>
            <a:r>
              <a:rPr lang="en-US" b="1" dirty="0" smtClean="0"/>
              <a:t>historical background of an object</a:t>
            </a:r>
          </a:p>
          <a:p>
            <a:r>
              <a:rPr lang="en-US" b="1" dirty="0" smtClean="0"/>
              <a:t>Modeling</a:t>
            </a:r>
            <a:endParaRPr lang="en-US" b="1" dirty="0" smtClean="0"/>
          </a:p>
          <a:p>
            <a:pPr lvl="1"/>
            <a:r>
              <a:rPr lang="en-US" dirty="0" smtClean="0"/>
              <a:t>Exterior of the residence</a:t>
            </a:r>
          </a:p>
          <a:p>
            <a:pPr lvl="1"/>
            <a:r>
              <a:rPr lang="en-US" dirty="0" smtClean="0"/>
              <a:t>3D site</a:t>
            </a:r>
            <a:endParaRPr lang="en-US" dirty="0" smtClean="0"/>
          </a:p>
          <a:p>
            <a:pPr lvl="1"/>
            <a:r>
              <a:rPr lang="en-US" dirty="0" smtClean="0"/>
              <a:t>Interior and furniture of the residence</a:t>
            </a:r>
          </a:p>
        </p:txBody>
      </p:sp>
      <p:sp>
        <p:nvSpPr>
          <p:cNvPr id="4" name="Title 3"/>
          <p:cNvSpPr>
            <a:spLocks noGrp="1"/>
          </p:cNvSpPr>
          <p:nvPr>
            <p:ph type="title"/>
          </p:nvPr>
        </p:nvSpPr>
        <p:spPr/>
        <p:txBody>
          <a:bodyPr/>
          <a:lstStyle/>
          <a:p>
            <a:r>
              <a:rPr lang="hr-HR" dirty="0" smtClean="0"/>
              <a:t>Project Phases</a:t>
            </a:r>
            <a:endParaRPr lang="hr-HR" dirty="0"/>
          </a:p>
        </p:txBody>
      </p:sp>
      <p:sp>
        <p:nvSpPr>
          <p:cNvPr id="5" name="Footer Placeholder 6"/>
          <p:cNvSpPr>
            <a:spLocks noGrp="1"/>
          </p:cNvSpPr>
          <p:nvPr>
            <p:ph type="ftr" sz="quarter" idx="4294967295"/>
          </p:nvPr>
        </p:nvSpPr>
        <p:spPr>
          <a:xfrm>
            <a:off x="2776550" y="6203667"/>
            <a:ext cx="3581400" cy="384048"/>
          </a:xfrm>
          <a:prstGeom prst="rect">
            <a:avLst/>
          </a:prstGeom>
        </p:spPr>
        <p:txBody>
          <a:bodyPr/>
          <a:lstStyle/>
          <a:p>
            <a:pPr algn="ctr"/>
            <a:r>
              <a:rPr lang="en-US" sz="1200" dirty="0" smtClean="0"/>
              <a:t>5</a:t>
            </a:r>
            <a:r>
              <a:rPr lang="en-US" sz="1200" baseline="30000" dirty="0" smtClean="0"/>
              <a:t>th</a:t>
            </a:r>
            <a:r>
              <a:rPr lang="en-US" sz="1200" dirty="0" smtClean="0"/>
              <a:t> SEEDI International Conference 2010</a:t>
            </a:r>
          </a:p>
          <a:p>
            <a:pPr algn="ctr"/>
            <a:r>
              <a:rPr lang="de-AT" sz="1200" dirty="0" smtClean="0"/>
              <a:t>Centuries of Viziers</a:t>
            </a:r>
            <a:endParaRPr lang="en-US" sz="1200" dirty="0" smtClean="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885</TotalTime>
  <Words>2402</Words>
  <Application>Microsoft Office PowerPoint</Application>
  <PresentationFormat>On-screen Show (4:3)</PresentationFormat>
  <Paragraphs>246</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Paper</vt:lpstr>
      <vt:lpstr>Centuries of Viziers</vt:lpstr>
      <vt:lpstr>Konak in Travnik</vt:lpstr>
      <vt:lpstr>Goals</vt:lpstr>
      <vt:lpstr>Virtual heritage reconstruction</vt:lpstr>
      <vt:lpstr>Aproach</vt:lpstr>
      <vt:lpstr>Problems faced</vt:lpstr>
      <vt:lpstr>Solutions</vt:lpstr>
      <vt:lpstr>Requirement definition and specification</vt:lpstr>
      <vt:lpstr>Project Phases</vt:lpstr>
      <vt:lpstr>Modeling preparation</vt:lpstr>
      <vt:lpstr>Modeling preparation</vt:lpstr>
      <vt:lpstr>Modeling method – Loft +ProBoolean</vt:lpstr>
      <vt:lpstr>Other steps in creation of a 3D object</vt:lpstr>
      <vt:lpstr>Renderings</vt:lpstr>
      <vt:lpstr>Renderings</vt:lpstr>
      <vt:lpstr>Renderings</vt:lpstr>
      <vt:lpstr>Renderings</vt:lpstr>
      <vt:lpstr>Other Phases</vt:lpstr>
      <vt:lpstr>Stories</vt:lpstr>
      <vt:lpstr>Digital storytelling</vt:lpstr>
      <vt:lpstr>Development of a digital story</vt:lpstr>
      <vt:lpstr>7 elements of digital storytelling</vt:lpstr>
      <vt:lpstr>Evaluation</vt:lpstr>
      <vt:lpstr>Evaluation survey</vt:lpstr>
      <vt:lpstr>Survey examples</vt:lpstr>
      <vt:lpstr>Survey examples</vt:lpstr>
      <vt:lpstr>Conlcusion</vt:lpstr>
      <vt:lpstr>Thank you</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Centuries of Viziers</dc:title>
  <dc:creator>xy</dc:creator>
  <cp:lastModifiedBy>xy</cp:lastModifiedBy>
  <cp:revision>95</cp:revision>
  <dcterms:created xsi:type="dcterms:W3CDTF">2009-06-17T10:42:17Z</dcterms:created>
  <dcterms:modified xsi:type="dcterms:W3CDTF">2010-05-19T09:09:10Z</dcterms:modified>
</cp:coreProperties>
</file>